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8" r:id="rId4"/>
    <p:sldMasterId id="2147483694" r:id="rId5"/>
    <p:sldMasterId id="2147483702" r:id="rId6"/>
    <p:sldMasterId id="2147483710" r:id="rId7"/>
    <p:sldMasterId id="2147483686" r:id="rId8"/>
    <p:sldMasterId id="2147483718" r:id="rId9"/>
    <p:sldMasterId id="2147483795" r:id="rId10"/>
  </p:sldMasterIdLst>
  <p:notesMasterIdLst>
    <p:notesMasterId r:id="rId15"/>
  </p:notesMasterIdLst>
  <p:handoutMasterIdLst>
    <p:handoutMasterId r:id="rId16"/>
  </p:handoutMasterIdLst>
  <p:sldIdLst>
    <p:sldId id="273" r:id="rId11"/>
    <p:sldId id="275" r:id="rId12"/>
    <p:sldId id="276" r:id="rId13"/>
    <p:sldId id="278" r:id="rId14"/>
  </p:sldIdLst>
  <p:sldSz cx="9906000" cy="6858000" type="A4"/>
  <p:notesSz cx="9926638" cy="6797675"/>
  <p:defaultTextStyle>
    <a:defPPr>
      <a:defRPr kern="0"/>
    </a:defPPr>
  </p:defaultTextStyle>
  <p:extLst>
    <p:ext uri="{EFAFB233-063F-42B5-8137-9DF3F51BA10A}">
      <p15:sldGuideLst xmlns:p15="http://schemas.microsoft.com/office/powerpoint/2012/main">
        <p15:guide id="1" orient="horz" pos="2612" userDrawn="1">
          <p15:clr>
            <a:srgbClr val="A4A3A4"/>
          </p15:clr>
        </p15:guide>
        <p15:guide id="2" pos="20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E26"/>
    <a:srgbClr val="98332E"/>
    <a:srgbClr val="81824D"/>
    <a:srgbClr val="710B8E"/>
    <a:srgbClr val="3E6D89"/>
    <a:srgbClr val="9F4520"/>
    <a:srgbClr val="3D6C3A"/>
    <a:srgbClr val="A6A6A6"/>
    <a:srgbClr val="828282"/>
    <a:srgbClr val="D3E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CC5CD-01AF-4895-9F26-BEFA46EBE0E6}" v="19" dt="2025-10-23T07:27:25.22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8129" autoAdjust="0"/>
  </p:normalViewPr>
  <p:slideViewPr>
    <p:cSldViewPr snapToGrid="0">
      <p:cViewPr varScale="1">
        <p:scale>
          <a:sx n="98" d="100"/>
          <a:sy n="98" d="100"/>
        </p:scale>
        <p:origin x="1008" y="90"/>
      </p:cViewPr>
      <p:guideLst>
        <p:guide orient="horz" pos="2612"/>
        <p:guide pos="200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ne Olsen Mina" userId="51bb320d-4fa2-4067-beb7-8de528570ce9" providerId="ADAL" clId="{A83BDBCB-126F-47F6-8B22-06F41FD84296}"/>
    <pc:docChg chg="custSel addSld delSld modSld">
      <pc:chgData name="Stine Olsen Mina" userId="51bb320d-4fa2-4067-beb7-8de528570ce9" providerId="ADAL" clId="{A83BDBCB-126F-47F6-8B22-06F41FD84296}" dt="2025-10-23T07:54:45.943" v="1830" actId="20577"/>
      <pc:docMkLst>
        <pc:docMk/>
      </pc:docMkLst>
      <pc:sldChg chg="addSp modSp mod">
        <pc:chgData name="Stine Olsen Mina" userId="51bb320d-4fa2-4067-beb7-8de528570ce9" providerId="ADAL" clId="{A83BDBCB-126F-47F6-8B22-06F41FD84296}" dt="2025-10-21T08:20:06.533" v="1274" actId="1076"/>
        <pc:sldMkLst>
          <pc:docMk/>
          <pc:sldMk cId="3215736732" sldId="275"/>
        </pc:sldMkLst>
        <pc:spChg chg="mod">
          <ac:chgData name="Stine Olsen Mina" userId="51bb320d-4fa2-4067-beb7-8de528570ce9" providerId="ADAL" clId="{A83BDBCB-126F-47F6-8B22-06F41FD84296}" dt="2025-10-10T09:01:16.745" v="263" actId="20577"/>
          <ac:spMkLst>
            <pc:docMk/>
            <pc:sldMk cId="3215736732" sldId="275"/>
            <ac:spMk id="5" creationId="{BB9BC5A0-19FE-E343-DC4A-C1DC224FD494}"/>
          </ac:spMkLst>
        </pc:spChg>
        <pc:picChg chg="add mod">
          <ac:chgData name="Stine Olsen Mina" userId="51bb320d-4fa2-4067-beb7-8de528570ce9" providerId="ADAL" clId="{A83BDBCB-126F-47F6-8B22-06F41FD84296}" dt="2025-10-21T08:20:06.533" v="1274" actId="1076"/>
          <ac:picMkLst>
            <pc:docMk/>
            <pc:sldMk cId="3215736732" sldId="275"/>
            <ac:picMk id="8" creationId="{6060D425-7234-3B3F-264F-C1C32ACCA896}"/>
          </ac:picMkLst>
        </pc:picChg>
      </pc:sldChg>
      <pc:sldChg chg="addSp delSp modSp mod">
        <pc:chgData name="Stine Olsen Mina" userId="51bb320d-4fa2-4067-beb7-8de528570ce9" providerId="ADAL" clId="{A83BDBCB-126F-47F6-8B22-06F41FD84296}" dt="2025-10-23T07:52:31.286" v="1822" actId="20577"/>
        <pc:sldMkLst>
          <pc:docMk/>
          <pc:sldMk cId="2908112111" sldId="276"/>
        </pc:sldMkLst>
        <pc:spChg chg="mod">
          <ac:chgData name="Stine Olsen Mina" userId="51bb320d-4fa2-4067-beb7-8de528570ce9" providerId="ADAL" clId="{A83BDBCB-126F-47F6-8B22-06F41FD84296}" dt="2025-10-06T08:23:02.090" v="34" actId="114"/>
          <ac:spMkLst>
            <pc:docMk/>
            <pc:sldMk cId="2908112111" sldId="276"/>
            <ac:spMk id="4" creationId="{2E0AEC4A-E8FC-3576-C287-5B7630419B18}"/>
          </ac:spMkLst>
        </pc:spChg>
        <pc:spChg chg="mod">
          <ac:chgData name="Stine Olsen Mina" userId="51bb320d-4fa2-4067-beb7-8de528570ce9" providerId="ADAL" clId="{A83BDBCB-126F-47F6-8B22-06F41FD84296}" dt="2025-10-23T07:52:31.286" v="1822" actId="20577"/>
          <ac:spMkLst>
            <pc:docMk/>
            <pc:sldMk cId="2908112111" sldId="276"/>
            <ac:spMk id="5" creationId="{C0FFC4C0-2528-9AB6-3B6A-FF46C1AC8C68}"/>
          </ac:spMkLst>
        </pc:spChg>
        <pc:picChg chg="add mod ord">
          <ac:chgData name="Stine Olsen Mina" userId="51bb320d-4fa2-4067-beb7-8de528570ce9" providerId="ADAL" clId="{A83BDBCB-126F-47F6-8B22-06F41FD84296}" dt="2025-10-23T07:51:56.456" v="1804" actId="1076"/>
          <ac:picMkLst>
            <pc:docMk/>
            <pc:sldMk cId="2908112111" sldId="276"/>
            <ac:picMk id="8" creationId="{F49BE262-A34F-5B9F-E5D9-1FD7C429C036}"/>
          </ac:picMkLst>
        </pc:picChg>
        <pc:picChg chg="add mod ord">
          <ac:chgData name="Stine Olsen Mina" userId="51bb320d-4fa2-4067-beb7-8de528570ce9" providerId="ADAL" clId="{A83BDBCB-126F-47F6-8B22-06F41FD84296}" dt="2025-10-23T07:24:34.834" v="1697" actId="167"/>
          <ac:picMkLst>
            <pc:docMk/>
            <pc:sldMk cId="2908112111" sldId="276"/>
            <ac:picMk id="11" creationId="{DE77FE16-5FA8-83DC-A689-AD325840771E}"/>
          </ac:picMkLst>
        </pc:picChg>
      </pc:sldChg>
      <pc:sldChg chg="del">
        <pc:chgData name="Stine Olsen Mina" userId="51bb320d-4fa2-4067-beb7-8de528570ce9" providerId="ADAL" clId="{A83BDBCB-126F-47F6-8B22-06F41FD84296}" dt="2025-10-21T08:20:42.323" v="1276" actId="2696"/>
        <pc:sldMkLst>
          <pc:docMk/>
          <pc:sldMk cId="2494688634" sldId="277"/>
        </pc:sldMkLst>
      </pc:sldChg>
      <pc:sldChg chg="addSp delSp modSp add mod">
        <pc:chgData name="Stine Olsen Mina" userId="51bb320d-4fa2-4067-beb7-8de528570ce9" providerId="ADAL" clId="{A83BDBCB-126F-47F6-8B22-06F41FD84296}" dt="2025-10-23T07:54:45.943" v="1830" actId="20577"/>
        <pc:sldMkLst>
          <pc:docMk/>
          <pc:sldMk cId="2340319900" sldId="278"/>
        </pc:sldMkLst>
        <pc:spChg chg="mod">
          <ac:chgData name="Stine Olsen Mina" userId="51bb320d-4fa2-4067-beb7-8de528570ce9" providerId="ADAL" clId="{A83BDBCB-126F-47F6-8B22-06F41FD84296}" dt="2025-10-21T09:48:06.641" v="1328" actId="14100"/>
          <ac:spMkLst>
            <pc:docMk/>
            <pc:sldMk cId="2340319900" sldId="278"/>
            <ac:spMk id="4" creationId="{6A348C97-4B4B-32CB-CF19-9DA4D985747C}"/>
          </ac:spMkLst>
        </pc:spChg>
        <pc:spChg chg="mod">
          <ac:chgData name="Stine Olsen Mina" userId="51bb320d-4fa2-4067-beb7-8de528570ce9" providerId="ADAL" clId="{A83BDBCB-126F-47F6-8B22-06F41FD84296}" dt="2025-10-23T07:54:45.943" v="1830" actId="20577"/>
          <ac:spMkLst>
            <pc:docMk/>
            <pc:sldMk cId="2340319900" sldId="278"/>
            <ac:spMk id="5" creationId="{F8E007D8-9FB0-5137-4FDA-E6254CCD437B}"/>
          </ac:spMkLst>
        </pc:spChg>
        <pc:picChg chg="add mod ord">
          <ac:chgData name="Stine Olsen Mina" userId="51bb320d-4fa2-4067-beb7-8de528570ce9" providerId="ADAL" clId="{A83BDBCB-126F-47F6-8B22-06F41FD84296}" dt="2025-10-21T09:53:10.753" v="1371" actId="1076"/>
          <ac:picMkLst>
            <pc:docMk/>
            <pc:sldMk cId="2340319900" sldId="278"/>
            <ac:picMk id="6" creationId="{F619E16B-0D7A-C397-BA21-880A0C25DD82}"/>
          </ac:picMkLst>
        </pc:picChg>
        <pc:picChg chg="add mod ord">
          <ac:chgData name="Stine Olsen Mina" userId="51bb320d-4fa2-4067-beb7-8de528570ce9" providerId="ADAL" clId="{A83BDBCB-126F-47F6-8B22-06F41FD84296}" dt="2025-10-21T09:53:55.753" v="1386" actId="1076"/>
          <ac:picMkLst>
            <pc:docMk/>
            <pc:sldMk cId="2340319900" sldId="278"/>
            <ac:picMk id="8" creationId="{49F125D1-B99D-6751-843D-534574228A6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AC48EF0-E68D-FDF0-B3E0-81E57F951EB1}"/>
              </a:ext>
            </a:extLst>
          </p:cNvPr>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a:extLst>
              <a:ext uri="{FF2B5EF4-FFF2-40B4-BE49-F238E27FC236}">
                <a16:creationId xmlns:a16="http://schemas.microsoft.com/office/drawing/2014/main" id="{AB94E643-96C4-83B6-2FD6-DFA60166555E}"/>
              </a:ext>
            </a:extLst>
          </p:cNvPr>
          <p:cNvSpPr>
            <a:spLocks noGrp="1"/>
          </p:cNvSpPr>
          <p:nvPr>
            <p:ph type="dt" sz="quarter" idx="1"/>
          </p:nvPr>
        </p:nvSpPr>
        <p:spPr>
          <a:xfrm>
            <a:off x="5623523" y="0"/>
            <a:ext cx="4300168" cy="341026"/>
          </a:xfrm>
          <a:prstGeom prst="rect">
            <a:avLst/>
          </a:prstGeom>
        </p:spPr>
        <p:txBody>
          <a:bodyPr vert="horz" lIns="83759" tIns="41880" rIns="83759" bIns="41880" rtlCol="0"/>
          <a:lstStyle>
            <a:lvl1pPr algn="r">
              <a:defRPr sz="1100"/>
            </a:lvl1pPr>
          </a:lstStyle>
          <a:p>
            <a:fld id="{87F076BD-4553-4CA9-B080-B7FCAC2B1AB2}" type="datetimeFigureOut">
              <a:rPr lang="da-DK" smtClean="0"/>
              <a:t>23-10-2025</a:t>
            </a:fld>
            <a:endParaRPr lang="da-DK"/>
          </a:p>
        </p:txBody>
      </p:sp>
      <p:sp>
        <p:nvSpPr>
          <p:cNvPr id="4" name="Pladsholder til sidefod 3">
            <a:extLst>
              <a:ext uri="{FF2B5EF4-FFF2-40B4-BE49-F238E27FC236}">
                <a16:creationId xmlns:a16="http://schemas.microsoft.com/office/drawing/2014/main" id="{87592BC8-8605-BD9E-2349-A5E20C36EF13}"/>
              </a:ext>
            </a:extLst>
          </p:cNvPr>
          <p:cNvSpPr>
            <a:spLocks noGrp="1"/>
          </p:cNvSpPr>
          <p:nvPr>
            <p:ph type="ftr" sz="quarter" idx="2"/>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5" name="Pladsholder til slidenummer 4">
            <a:extLst>
              <a:ext uri="{FF2B5EF4-FFF2-40B4-BE49-F238E27FC236}">
                <a16:creationId xmlns:a16="http://schemas.microsoft.com/office/drawing/2014/main" id="{D5B46381-AD7A-2315-8BB5-A28E432798EB}"/>
              </a:ext>
            </a:extLst>
          </p:cNvPr>
          <p:cNvSpPr>
            <a:spLocks noGrp="1"/>
          </p:cNvSpPr>
          <p:nvPr>
            <p:ph type="sldNum" sz="quarter" idx="3"/>
          </p:nvPr>
        </p:nvSpPr>
        <p:spPr>
          <a:xfrm>
            <a:off x="5623523" y="6456650"/>
            <a:ext cx="4300168" cy="341025"/>
          </a:xfrm>
          <a:prstGeom prst="rect">
            <a:avLst/>
          </a:prstGeom>
        </p:spPr>
        <p:txBody>
          <a:bodyPr vert="horz" lIns="83759" tIns="41880" rIns="83759" bIns="41880" rtlCol="0" anchor="b"/>
          <a:lstStyle>
            <a:lvl1pPr algn="r">
              <a:defRPr sz="1100"/>
            </a:lvl1pPr>
          </a:lstStyle>
          <a:p>
            <a:fld id="{2006613D-4AB4-4534-8E91-5FC35C5FB66D}" type="slidenum">
              <a:rPr lang="da-DK" smtClean="0"/>
              <a:t>‹nr.›</a:t>
            </a:fld>
            <a:endParaRPr lang="da-DK"/>
          </a:p>
        </p:txBody>
      </p:sp>
    </p:spTree>
    <p:extLst>
      <p:ext uri="{BB962C8B-B14F-4D97-AF65-F5344CB8AC3E}">
        <p14:creationId xmlns:p14="http://schemas.microsoft.com/office/powerpoint/2010/main" val="91686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A18C3F41-6108-413E-8ABE-726C36449FEF}" type="datetimeFigureOut">
              <a:rPr lang="da-DK" smtClean="0"/>
              <a:t>23-10-2025</a:t>
            </a:fld>
            <a:endParaRPr lang="da-DK"/>
          </a:p>
        </p:txBody>
      </p:sp>
      <p:sp>
        <p:nvSpPr>
          <p:cNvPr id="4" name="Pladsholder til slidebillede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83759" tIns="41880" rIns="83759" bIns="41880" rtlCol="0" anchor="ctr"/>
          <a:lstStyle/>
          <a:p>
            <a:endParaRPr lang="da-DK"/>
          </a:p>
        </p:txBody>
      </p:sp>
      <p:sp>
        <p:nvSpPr>
          <p:cNvPr id="5" name="Pladsholder til noter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7" name="Pladsholder til slidenummer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54C9112A-3A55-4AAE-8387-3ACAB56B0B6F}" type="slidenum">
              <a:rPr lang="da-DK" smtClean="0"/>
              <a:t>‹nr.›</a:t>
            </a:fld>
            <a:endParaRPr lang="da-DK"/>
          </a:p>
        </p:txBody>
      </p:sp>
    </p:spTree>
    <p:extLst>
      <p:ext uri="{BB962C8B-B14F-4D97-AF65-F5344CB8AC3E}">
        <p14:creationId xmlns:p14="http://schemas.microsoft.com/office/powerpoint/2010/main" val="36993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101D43A3-F184-03F9-D9D6-C99B099B9FB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81411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51316"/>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6" name="Pladsholder til slidenummer 5">
            <a:extLst>
              <a:ext uri="{FF2B5EF4-FFF2-40B4-BE49-F238E27FC236}">
                <a16:creationId xmlns:a16="http://schemas.microsoft.com/office/drawing/2014/main" id="{B53C8245-FBEE-CDF7-998C-31FC7C893F0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490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81891" y="86995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81891" y="1068388"/>
            <a:ext cx="8720859" cy="5140083"/>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sp>
        <p:nvSpPr>
          <p:cNvPr id="2" name="Pladsholder til slidenummer 5">
            <a:extLst>
              <a:ext uri="{FF2B5EF4-FFF2-40B4-BE49-F238E27FC236}">
                <a16:creationId xmlns:a16="http://schemas.microsoft.com/office/drawing/2014/main" id="{30E4171C-5317-E8DB-648D-9CCECB6DC1A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67207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CC37D94-D5BE-77AE-6563-8D2776BAA57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938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5D480C1-843B-361D-65D1-3753EBB9630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8509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40B6901C-8B92-E941-E03A-4C56001D7E4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90862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127019C-8E87-F3AD-63A2-86682786023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3573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F24F9126-488D-0A0B-8761-5D212672A0E9}"/>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E1988F10-06AC-A2F4-E939-ADEE40B5E0E8}"/>
              </a:ext>
            </a:extLst>
          </p:cNvPr>
          <p:cNvSpPr>
            <a:spLocks noGrp="1"/>
          </p:cNvSpPr>
          <p:nvPr>
            <p:ph type="body" sz="quarter" idx="17"/>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8A5D1891-35EF-425C-D684-326C681DE718}"/>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2692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61466805-CF5A-FDCF-421A-5099E7BCAEA8}"/>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980EE6FA-B1DA-D925-54D4-7D090FBDDB87}"/>
              </a:ext>
            </a:extLst>
          </p:cNvPr>
          <p:cNvSpPr>
            <a:spLocks noGrp="1"/>
          </p:cNvSpPr>
          <p:nvPr>
            <p:ph type="body" sz="quarter" idx="18"/>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9621E248-83B2-9E32-3ACA-4FC3ACB214F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162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C7BF90DA-1A76-A12C-A954-B6535E962B3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267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3641367-FE9C-5DDC-84B0-C6B915703B6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4561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AC56C01F-00AF-2C14-403E-3D9475149B04}"/>
              </a:ext>
            </a:extLst>
          </p:cNvPr>
          <p:cNvSpPr>
            <a:spLocks noGrp="1"/>
          </p:cNvSpPr>
          <p:nvPr>
            <p:ph type="body" sz="quarter" idx="17"/>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0424AB1-2AD7-9CAB-D475-14155051134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24740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E09C2E79-5263-6288-312A-2FE280049C4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4462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8A753F51-F378-EAB7-2FD5-1CA582134A9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7939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33651934-1866-B489-D88D-CE10235A388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443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Pladsholder til tekst 20">
            <a:extLst>
              <a:ext uri="{FF2B5EF4-FFF2-40B4-BE49-F238E27FC236}">
                <a16:creationId xmlns:a16="http://schemas.microsoft.com/office/drawing/2014/main" id="{668A504B-F44C-54A2-5E73-5ECFDBACD402}"/>
              </a:ext>
            </a:extLst>
          </p:cNvPr>
          <p:cNvSpPr>
            <a:spLocks noGrp="1"/>
          </p:cNvSpPr>
          <p:nvPr>
            <p:ph type="body" sz="quarter" idx="17" hasCustomPrompt="1"/>
          </p:nvPr>
        </p:nvSpPr>
        <p:spPr>
          <a:xfrm>
            <a:off x="594628" y="86983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5" name="Pladsholder til tekst 13">
            <a:extLst>
              <a:ext uri="{FF2B5EF4-FFF2-40B4-BE49-F238E27FC236}">
                <a16:creationId xmlns:a16="http://schemas.microsoft.com/office/drawing/2014/main" id="{9F757954-76A5-BF96-1673-A0AA8EBDCD5B}"/>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tekst 13">
            <a:extLst>
              <a:ext uri="{FF2B5EF4-FFF2-40B4-BE49-F238E27FC236}">
                <a16:creationId xmlns:a16="http://schemas.microsoft.com/office/drawing/2014/main" id="{4E45B5E2-00E6-F625-4186-42D0BB873018}"/>
              </a:ext>
            </a:extLst>
          </p:cNvPr>
          <p:cNvSpPr>
            <a:spLocks noGrp="1"/>
          </p:cNvSpPr>
          <p:nvPr>
            <p:ph type="body" sz="quarter" idx="19"/>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slidenummer 5">
            <a:extLst>
              <a:ext uri="{FF2B5EF4-FFF2-40B4-BE49-F238E27FC236}">
                <a16:creationId xmlns:a16="http://schemas.microsoft.com/office/drawing/2014/main" id="{8EDCC9D3-939F-6DAF-57E7-D74ACDBAF2A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72589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E7A2A068-1524-8DE9-642F-12E7643C0DA7}"/>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FDA714FC-3671-F071-A7C3-3910680C7C42}"/>
              </a:ext>
            </a:extLst>
          </p:cNvPr>
          <p:cNvSpPr>
            <a:spLocks noGrp="1"/>
          </p:cNvSpPr>
          <p:nvPr>
            <p:ph type="body" sz="quarter" idx="18"/>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1301BC60-CEA4-677B-4AC5-3E2D4592B89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27589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39796E78-CD8E-E42F-B44D-586E30A2926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480625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4A1E0C4-B476-9540-FA9F-F230A249251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0884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927807F8-23F0-208A-2D74-E7330360938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3632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BC207817-DB14-A585-4CB7-B6703AC0F2A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4035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764A2992-302C-817C-2B71-51F4B819300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094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8E3C4D6D-42B9-1E79-4F54-56F85A3B599B}"/>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103A743A-4466-B4EF-99CD-17197D15941F}"/>
              </a:ext>
            </a:extLst>
          </p:cNvPr>
          <p:cNvSpPr>
            <a:spLocks noGrp="1"/>
          </p:cNvSpPr>
          <p:nvPr>
            <p:ph type="body" sz="quarter" idx="18"/>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DB75C0EC-7FA3-4F37-A6AD-769DABFD8B2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44505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065BBB31-1DA0-F1E7-9638-9D239A046EF4}"/>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8F2A578-31CF-F5C7-A7C2-B13DD7AA387C}"/>
              </a:ext>
            </a:extLst>
          </p:cNvPr>
          <p:cNvSpPr>
            <a:spLocks noGrp="1"/>
          </p:cNvSpPr>
          <p:nvPr>
            <p:ph type="body" sz="quarter" idx="17"/>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23B1D6C1-0FE2-46C5-A8D2-0AE1A70572E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15106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9BEAED30-D052-BDDE-AE70-B49E5F006C90}"/>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7DC5F740-88AB-7EB2-2015-E9C049CF7870}"/>
              </a:ext>
            </a:extLst>
          </p:cNvPr>
          <p:cNvSpPr>
            <a:spLocks noGrp="1"/>
          </p:cNvSpPr>
          <p:nvPr>
            <p:ph type="body" sz="quarter" idx="18"/>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003FF40-2C7B-9652-E3B0-9D417043269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008300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2D2CB8F3-950B-8911-A582-778447D7C02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687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666A5C9-8D89-C0F9-D4CE-C055C720C8A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906639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9655865-798D-C8B3-DE35-AA07A867D25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40516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FA484533-D1D7-7B9B-670F-DB9BA220AC0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95194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7F2B58B-C79F-B2A3-2C65-05BB32E77260}"/>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01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6788CA7D-616B-C967-157F-91CF04022B83}"/>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6F7B93D-C56A-08D9-4279-3E8A554A7D0E}"/>
              </a:ext>
            </a:extLst>
          </p:cNvPr>
          <p:cNvSpPr>
            <a:spLocks noGrp="1"/>
          </p:cNvSpPr>
          <p:nvPr>
            <p:ph type="body" sz="quarter" idx="17"/>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1D9BD210-5A9E-C302-8B24-6BB7A31504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62738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B63FF7D8-98E3-7045-CED0-AD53817EC222}"/>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6FF37C9A-C779-9B19-0750-54626243241C}"/>
              </a:ext>
            </a:extLst>
          </p:cNvPr>
          <p:cNvSpPr>
            <a:spLocks noGrp="1"/>
          </p:cNvSpPr>
          <p:nvPr>
            <p:ph type="body" sz="quarter" idx="18"/>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2C0FC64-7162-1F44-9F7D-1CA6CB06820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833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87B059A-2CE7-8D9B-34CB-59E5A002539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07234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473DD9B3-A005-1107-6D85-CB194B2EB71F}"/>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071655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0AD55BB9-38C6-A020-BEA4-5CC2C7C03E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1248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14F9EAA-E282-6502-3DBA-DB05589AB61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86950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58865067-EEB7-3045-9143-767286A83BA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94118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4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BF0C3B6-EC02-58CA-E199-EB350731740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7438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lang="da-DK" sz="800" spc="-18" dirty="0">
                <a:latin typeface="Verdana"/>
                <a:ea typeface="Verdana" panose="020B0604030504040204" pitchFamily="34" charset="0"/>
                <a:cs typeface="Verdana"/>
              </a:defRPr>
            </a:lvl1pPr>
          </a:lstStyle>
          <a:p>
            <a:pPr marL="88100" lvl="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F8EE3CE-11EE-40A9-C7FD-A3CB4AE2AD3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756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7F290270-D1F4-F2B0-BCB2-3863EF6A390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585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231821D0-A1AF-D25C-0CE3-B151F8F2E29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7048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63759"/>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5" name="Pladsholder til slidenummer 5">
            <a:extLst>
              <a:ext uri="{FF2B5EF4-FFF2-40B4-BE49-F238E27FC236}">
                <a16:creationId xmlns:a16="http://schemas.microsoft.com/office/drawing/2014/main" id="{89F2A62D-4B0A-7FEA-3CA3-D02C4B38668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354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5954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8332E"/>
                </a:solidFill>
                <a:latin typeface="Verdana"/>
                <a:cs typeface="Verdana"/>
              </a:rPr>
              <a:t>Det gode børneliv</a:t>
            </a:r>
            <a:endParaRPr sz="1200">
              <a:solidFill>
                <a:srgbClr val="98332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DD3236AF-583D-1616-1B32-71600671ACF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07720263"/>
      </p:ext>
    </p:extLst>
  </p:cSld>
  <p:clrMap bg1="lt1" tx1="dk1" bg2="lt2" tx2="dk2" accent1="accent1" accent2="accent2" accent3="accent3" accent4="accent4" accent5="accent5" accent6="accent6" hlink="hlink" folHlink="folHlink"/>
  <p:sldLayoutIdLst>
    <p:sldLayoutId id="2147483679" r:id="rId1"/>
    <p:sldLayoutId id="2147483759" r:id="rId2"/>
    <p:sldLayoutId id="2147483760" r:id="rId3"/>
    <p:sldLayoutId id="2147483761" r:id="rId4"/>
    <p:sldLayoutId id="2147483762" r:id="rId5"/>
    <p:sldLayoutId id="2147483763" r:id="rId6"/>
    <p:sldLayoutId id="214748376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7" y="384416"/>
            <a:ext cx="6028818" cy="196294"/>
          </a:xfrm>
          <a:prstGeom prst="rect">
            <a:avLst/>
          </a:prstGeom>
        </p:spPr>
        <p:txBody>
          <a:bodyPr vert="horz" wrap="square" lIns="0" tIns="11516" rIns="0" bIns="0" rtlCol="0">
            <a:spAutoFit/>
          </a:bodyPr>
          <a:lstStyle/>
          <a:p>
            <a:pPr marL="11516">
              <a:spcBef>
                <a:spcPts val="91"/>
              </a:spcBef>
            </a:pPr>
            <a:r>
              <a:rPr lang="da-DK" sz="1200" b="1" dirty="0">
                <a:latin typeface="Verdana"/>
                <a:cs typeface="Verdana"/>
              </a:rPr>
              <a:t>Socialudvalget</a:t>
            </a:r>
            <a:endParaRPr sz="1200" dirty="0">
              <a:solidFill>
                <a:srgbClr val="AD8E26"/>
              </a:solidFill>
              <a:latin typeface="Verdana"/>
              <a:cs typeface="Verdana"/>
            </a:endParaRPr>
          </a:p>
        </p:txBody>
      </p:sp>
      <p:sp>
        <p:nvSpPr>
          <p:cNvPr id="2" name="Pladsholder til slidenummer 5">
            <a:extLst>
              <a:ext uri="{FF2B5EF4-FFF2-40B4-BE49-F238E27FC236}">
                <a16:creationId xmlns:a16="http://schemas.microsoft.com/office/drawing/2014/main" id="{E78870CC-D427-F402-9FEF-5190B96BB23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512412186"/>
      </p:ext>
    </p:extLst>
  </p:cSld>
  <p:clrMap bg1="lt1" tx1="dk1" bg2="lt2" tx2="dk2" accent1="accent1" accent2="accent2" accent3="accent3" accent4="accent4" accent5="accent5" accent6="accent6" hlink="hlink" folHlink="folHlink"/>
  <p:sldLayoutIdLst>
    <p:sldLayoutId id="2147483695" r:id="rId1"/>
    <p:sldLayoutId id="2147483771" r:id="rId2"/>
    <p:sldLayoutId id="2147483772" r:id="rId3"/>
    <p:sldLayoutId id="2147483773" r:id="rId4"/>
    <p:sldLayoutId id="2147483774" r:id="rId5"/>
    <p:sldLayoutId id="2147483775" r:id="rId6"/>
    <p:sldLayoutId id="214748377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38991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81824D"/>
                </a:solidFill>
                <a:latin typeface="Verdana"/>
                <a:cs typeface="Verdana"/>
              </a:rPr>
              <a:t>Grøn omstilling</a:t>
            </a:r>
            <a:endParaRPr sz="1200">
              <a:solidFill>
                <a:srgbClr val="81824D"/>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C638B8EC-B4CD-4058-A028-1A9488D8734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10885371"/>
      </p:ext>
    </p:extLst>
  </p:cSld>
  <p:clrMap bg1="lt1" tx1="dk1" bg2="lt2" tx2="dk2" accent1="accent1" accent2="accent2" accent3="accent3" accent4="accent4" accent5="accent5" accent6="accent6" hlink="hlink" folHlink="folHlink"/>
  <p:sldLayoutIdLst>
    <p:sldLayoutId id="2147483703" r:id="rId1"/>
    <p:sldLayoutId id="2147483777" r:id="rId2"/>
    <p:sldLayoutId id="2147483778" r:id="rId3"/>
    <p:sldLayoutId id="2147483779" r:id="rId4"/>
    <p:sldLayoutId id="2147483780" r:id="rId5"/>
    <p:sldLayoutId id="2147483781" r:id="rId6"/>
    <p:sldLayoutId id="2147483782"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541096"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710B8E"/>
                </a:solidFill>
                <a:latin typeface="Verdana"/>
                <a:cs typeface="Verdana"/>
              </a:rPr>
              <a:t>Kommunen som attraktiv arbejdsplads</a:t>
            </a:r>
            <a:endParaRPr sz="1200">
              <a:solidFill>
                <a:srgbClr val="710B8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34C873D2-A61C-75E0-575D-90E779C2B57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50546939"/>
      </p:ext>
    </p:extLst>
  </p:cSld>
  <p:clrMap bg1="lt1" tx1="dk1" bg2="lt2" tx2="dk2" accent1="accent1" accent2="accent2" accent3="accent3" accent4="accent4" accent5="accent5" accent6="accent6" hlink="hlink" folHlink="folHlink"/>
  <p:sldLayoutIdLst>
    <p:sldLayoutId id="2147483711" r:id="rId1"/>
    <p:sldLayoutId id="2147483783" r:id="rId2"/>
    <p:sldLayoutId id="2147483784" r:id="rId3"/>
    <p:sldLayoutId id="2147483785" r:id="rId4"/>
    <p:sldLayoutId id="2147483786" r:id="rId5"/>
    <p:sldLayoutId id="2147483787" r:id="rId6"/>
    <p:sldLayoutId id="214748378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41957"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3D6C3A"/>
                </a:solidFill>
                <a:latin typeface="Verdana"/>
                <a:cs typeface="Verdana"/>
              </a:rPr>
              <a:t>Turisme og bosætning</a:t>
            </a:r>
            <a:endParaRPr sz="1200">
              <a:solidFill>
                <a:srgbClr val="3D6C3A"/>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99FE4559-9695-D845-E08B-F4EAB19C5C1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1850758"/>
      </p:ext>
    </p:extLst>
  </p:cSld>
  <p:clrMap bg1="lt1" tx1="dk1" bg2="lt2" tx2="dk2" accent1="accent1" accent2="accent2" accent3="accent3" accent4="accent4" accent5="accent5" accent6="accent6" hlink="hlink" folHlink="folHlink"/>
  <p:sldLayoutIdLst>
    <p:sldLayoutId id="2147483687" r:id="rId1"/>
    <p:sldLayoutId id="2147483765" r:id="rId2"/>
    <p:sldLayoutId id="2147483766" r:id="rId3"/>
    <p:sldLayoutId id="2147483767" r:id="rId4"/>
    <p:sldLayoutId id="2147483768" r:id="rId5"/>
    <p:sldLayoutId id="2147483769" r:id="rId6"/>
    <p:sldLayoutId id="21474837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236295"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F4520"/>
                </a:solidFill>
                <a:latin typeface="Verdana"/>
                <a:cs typeface="Verdana"/>
              </a:rPr>
              <a:t>Omsorg og sundhedsfremme</a:t>
            </a:r>
            <a:endParaRPr sz="1200">
              <a:solidFill>
                <a:srgbClr val="9F4520"/>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A3BFE9BB-1C62-55E9-DBC4-D15A13DAABA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760902302"/>
      </p:ext>
    </p:extLst>
  </p:cSld>
  <p:clrMap bg1="lt1" tx1="dk1" bg2="lt2" tx2="dk2" accent1="accent1" accent2="accent2" accent3="accent3" accent4="accent4" accent5="accent5" accent6="accent6" hlink="hlink" folHlink="folHlink"/>
  <p:sldLayoutIdLst>
    <p:sldLayoutId id="2147483719" r:id="rId1"/>
    <p:sldLayoutId id="2147483789" r:id="rId2"/>
    <p:sldLayoutId id="2147483790" r:id="rId3"/>
    <p:sldLayoutId id="2147483791" r:id="rId4"/>
    <p:sldLayoutId id="2147483792" r:id="rId5"/>
    <p:sldLayoutId id="2147483793" r:id="rId6"/>
    <p:sldLayoutId id="214748379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570604"/>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8C6EDE3-384C-A4D8-BA04-95FD4065883E}"/>
              </a:ext>
            </a:extLst>
          </p:cNvPr>
          <p:cNvSpPr txBox="1">
            <a:spLocks/>
          </p:cNvSpPr>
          <p:nvPr/>
        </p:nvSpPr>
        <p:spPr>
          <a:xfrm>
            <a:off x="406400" y="271039"/>
            <a:ext cx="9093199" cy="4735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latin typeface="Impact" panose="020B0806030902050204" pitchFamily="34" charset="0"/>
              </a:rPr>
              <a:t>SOCIALUDVALGET</a:t>
            </a:r>
            <a:r>
              <a:rPr lang="en-US" sz="2500" dirty="0">
                <a:solidFill>
                  <a:srgbClr val="C4262D"/>
                </a:solidFill>
                <a:latin typeface="Impact" panose="020B0806030902050204" pitchFamily="34" charset="0"/>
              </a:rPr>
              <a:t> </a:t>
            </a:r>
            <a:r>
              <a:rPr lang="en-US" sz="2500" dirty="0">
                <a:solidFill>
                  <a:srgbClr val="828282"/>
                </a:solidFill>
                <a:latin typeface="Impact" panose="020B0806030902050204" pitchFamily="34" charset="0"/>
              </a:rPr>
              <a:t>(SU)</a:t>
            </a:r>
            <a:endParaRPr lang="en-US" sz="2500" dirty="0">
              <a:latin typeface="Impact" panose="020B0806030902050204" pitchFamily="34" charset="0"/>
            </a:endParaRPr>
          </a:p>
        </p:txBody>
      </p:sp>
      <p:sp>
        <p:nvSpPr>
          <p:cNvPr id="9" name="Pladsholder til tekst 3">
            <a:extLst>
              <a:ext uri="{FF2B5EF4-FFF2-40B4-BE49-F238E27FC236}">
                <a16:creationId xmlns:a16="http://schemas.microsoft.com/office/drawing/2014/main" id="{957E082E-5B88-D0E8-9187-D58F87166DEC}"/>
              </a:ext>
            </a:extLst>
          </p:cNvPr>
          <p:cNvSpPr txBox="1">
            <a:spLocks/>
          </p:cNvSpPr>
          <p:nvPr/>
        </p:nvSpPr>
        <p:spPr>
          <a:xfrm>
            <a:off x="406400" y="744598"/>
            <a:ext cx="9093199" cy="3746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dirty="0">
                <a:latin typeface="Verdana" panose="020B0604030504040204" pitchFamily="34" charset="0"/>
                <a:ea typeface="Verdana" panose="020B0604030504040204" pitchFamily="34" charset="0"/>
              </a:rPr>
              <a:t>     AFRAPPORTERING PÅ UDVALGSSTRATEGIEN</a:t>
            </a:r>
            <a:endParaRPr lang="en-US" sz="1200" dirty="0">
              <a:latin typeface="Verdana" panose="020B0604030504040204" pitchFamily="34" charset="0"/>
              <a:ea typeface="Verdana" panose="020B0604030504040204" pitchFamily="34" charset="0"/>
            </a:endParaRPr>
          </a:p>
        </p:txBody>
      </p:sp>
      <p:sp>
        <p:nvSpPr>
          <p:cNvPr id="10" name="Rutediagram: Forbindelse 9">
            <a:extLst>
              <a:ext uri="{FF2B5EF4-FFF2-40B4-BE49-F238E27FC236}">
                <a16:creationId xmlns:a16="http://schemas.microsoft.com/office/drawing/2014/main" id="{15F816CA-4724-85D9-405C-0D54AB4BECCE}"/>
              </a:ext>
            </a:extLst>
          </p:cNvPr>
          <p:cNvSpPr/>
          <p:nvPr/>
        </p:nvSpPr>
        <p:spPr>
          <a:xfrm>
            <a:off x="550035" y="809309"/>
            <a:ext cx="245229" cy="245229"/>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p>
        </p:txBody>
      </p:sp>
      <p:pic>
        <p:nvPicPr>
          <p:cNvPr id="11" name="Billede 10" descr="Et billede, der indeholder diagram&#10;&#10;Automatisk genereret beskrivelse">
            <a:extLst>
              <a:ext uri="{FF2B5EF4-FFF2-40B4-BE49-F238E27FC236}">
                <a16:creationId xmlns:a16="http://schemas.microsoft.com/office/drawing/2014/main" id="{0FB8231D-5680-5CE2-C7F8-751061761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72" y="1763264"/>
            <a:ext cx="7559055" cy="3331471"/>
          </a:xfrm>
          <a:prstGeom prst="rect">
            <a:avLst/>
          </a:prstGeom>
        </p:spPr>
      </p:pic>
      <p:sp>
        <p:nvSpPr>
          <p:cNvPr id="2" name="Tekstfelt 1">
            <a:extLst>
              <a:ext uri="{FF2B5EF4-FFF2-40B4-BE49-F238E27FC236}">
                <a16:creationId xmlns:a16="http://schemas.microsoft.com/office/drawing/2014/main" id="{01B87DC1-48CC-F9D4-9850-015AD769BFBD}"/>
              </a:ext>
            </a:extLst>
          </p:cNvPr>
          <p:cNvSpPr txBox="1"/>
          <p:nvPr/>
        </p:nvSpPr>
        <p:spPr>
          <a:xfrm>
            <a:off x="557253" y="5358719"/>
            <a:ext cx="9097030" cy="261610"/>
          </a:xfrm>
          <a:prstGeom prst="rect">
            <a:avLst/>
          </a:prstGeom>
          <a:noFill/>
        </p:spPr>
        <p:txBody>
          <a:bodyPr wrap="square" rtlCol="0">
            <a:spAutoFit/>
          </a:bodyPr>
          <a:lstStyle>
            <a:defPPr>
              <a:defRPr kern="0"/>
            </a:defPPr>
            <a:lvl1pPr algn="r">
              <a:defRPr sz="1100" i="1">
                <a:solidFill>
                  <a:srgbClr val="A6A6A6"/>
                </a:solidFill>
                <a:latin typeface="Verdana" panose="020B0604030504040204" pitchFamily="34" charset="0"/>
                <a:ea typeface="Verdana" panose="020B0604030504040204" pitchFamily="34" charset="0"/>
              </a:defRPr>
            </a:lvl1pPr>
          </a:lstStyle>
          <a:p>
            <a:r>
              <a:rPr lang="da-DK" dirty="0"/>
              <a:t>STATUS MAJ 2023</a:t>
            </a:r>
          </a:p>
        </p:txBody>
      </p:sp>
      <p:sp>
        <p:nvSpPr>
          <p:cNvPr id="3" name="Rutediagram: Forbindelse 2">
            <a:extLst>
              <a:ext uri="{FF2B5EF4-FFF2-40B4-BE49-F238E27FC236}">
                <a16:creationId xmlns:a16="http://schemas.microsoft.com/office/drawing/2014/main" id="{037C9328-D386-99CF-5547-43FD8772D2D4}"/>
              </a:ext>
            </a:extLst>
          </p:cNvPr>
          <p:cNvSpPr/>
          <p:nvPr/>
        </p:nvSpPr>
        <p:spPr>
          <a:xfrm>
            <a:off x="8018342" y="5395918"/>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1</a:t>
            </a:r>
          </a:p>
        </p:txBody>
      </p:sp>
      <p:sp>
        <p:nvSpPr>
          <p:cNvPr id="4" name="Tekstfelt 3">
            <a:extLst>
              <a:ext uri="{FF2B5EF4-FFF2-40B4-BE49-F238E27FC236}">
                <a16:creationId xmlns:a16="http://schemas.microsoft.com/office/drawing/2014/main" id="{1EE46951-AB18-70A2-C201-13D99E21009C}"/>
              </a:ext>
            </a:extLst>
          </p:cNvPr>
          <p:cNvSpPr txBox="1"/>
          <p:nvPr/>
        </p:nvSpPr>
        <p:spPr>
          <a:xfrm>
            <a:off x="557253" y="5603643"/>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2023</a:t>
            </a:r>
          </a:p>
        </p:txBody>
      </p:sp>
      <p:sp>
        <p:nvSpPr>
          <p:cNvPr id="5" name="Rutediagram: Forbindelse 4">
            <a:extLst>
              <a:ext uri="{FF2B5EF4-FFF2-40B4-BE49-F238E27FC236}">
                <a16:creationId xmlns:a16="http://schemas.microsoft.com/office/drawing/2014/main" id="{2BA28E77-1108-401E-2223-7D1788AD772A}"/>
              </a:ext>
            </a:extLst>
          </p:cNvPr>
          <p:cNvSpPr/>
          <p:nvPr/>
        </p:nvSpPr>
        <p:spPr>
          <a:xfrm>
            <a:off x="7264186" y="5627424"/>
            <a:ext cx="223200" cy="220087"/>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2</a:t>
            </a:r>
          </a:p>
        </p:txBody>
      </p:sp>
      <p:sp>
        <p:nvSpPr>
          <p:cNvPr id="6" name="Tekstfelt 5">
            <a:extLst>
              <a:ext uri="{FF2B5EF4-FFF2-40B4-BE49-F238E27FC236}">
                <a16:creationId xmlns:a16="http://schemas.microsoft.com/office/drawing/2014/main" id="{EA225765-4A80-6FEF-3D1B-C6A95DA3FD84}"/>
              </a:ext>
            </a:extLst>
          </p:cNvPr>
          <p:cNvSpPr txBox="1"/>
          <p:nvPr/>
        </p:nvSpPr>
        <p:spPr>
          <a:xfrm>
            <a:off x="557253" y="5856764"/>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2024</a:t>
            </a:r>
          </a:p>
        </p:txBody>
      </p:sp>
      <p:sp>
        <p:nvSpPr>
          <p:cNvPr id="7" name="Rutediagram: Forbindelse 6">
            <a:extLst>
              <a:ext uri="{FF2B5EF4-FFF2-40B4-BE49-F238E27FC236}">
                <a16:creationId xmlns:a16="http://schemas.microsoft.com/office/drawing/2014/main" id="{5C0C6BCD-D119-7AB9-DB16-E46FFA658AEF}"/>
              </a:ext>
            </a:extLst>
          </p:cNvPr>
          <p:cNvSpPr/>
          <p:nvPr/>
        </p:nvSpPr>
        <p:spPr>
          <a:xfrm>
            <a:off x="7264186" y="5900804"/>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3</a:t>
            </a:r>
          </a:p>
        </p:txBody>
      </p:sp>
      <p:sp>
        <p:nvSpPr>
          <p:cNvPr id="20" name="Tekstfelt 19">
            <a:extLst>
              <a:ext uri="{FF2B5EF4-FFF2-40B4-BE49-F238E27FC236}">
                <a16:creationId xmlns:a16="http://schemas.microsoft.com/office/drawing/2014/main" id="{4B9C2107-42CA-9B9C-682A-1452083A08D0}"/>
              </a:ext>
            </a:extLst>
          </p:cNvPr>
          <p:cNvSpPr txBox="1"/>
          <p:nvPr/>
        </p:nvSpPr>
        <p:spPr>
          <a:xfrm>
            <a:off x="528839" y="6098804"/>
            <a:ext cx="9097030" cy="276999"/>
          </a:xfrm>
          <a:prstGeom prst="rect">
            <a:avLst/>
          </a:prstGeom>
          <a:noFill/>
        </p:spPr>
        <p:txBody>
          <a:bodyPr wrap="square" rtlCol="0">
            <a:spAutoFit/>
          </a:bodyPr>
          <a:lstStyle/>
          <a:p>
            <a:pPr algn="r"/>
            <a:r>
              <a:rPr lang="da-DK" sz="1200" dirty="0">
                <a:solidFill>
                  <a:schemeClr val="tx1"/>
                </a:solidFill>
                <a:latin typeface="Verdana" panose="020B0604030504040204" pitchFamily="34" charset="0"/>
                <a:ea typeface="Verdana" panose="020B0604030504040204" pitchFamily="34" charset="0"/>
              </a:rPr>
              <a:t>AFRAPPORTERING</a:t>
            </a:r>
            <a:r>
              <a:rPr lang="da-DK" sz="1200" b="1" dirty="0">
                <a:solidFill>
                  <a:schemeClr val="tx1"/>
                </a:solidFill>
                <a:latin typeface="Verdana" panose="020B0604030504040204" pitchFamily="34" charset="0"/>
                <a:ea typeface="Verdana" panose="020B0604030504040204" pitchFamily="34" charset="0"/>
              </a:rPr>
              <a:t> </a:t>
            </a:r>
            <a:r>
              <a:rPr lang="da-DK" sz="1200" dirty="0">
                <a:solidFill>
                  <a:schemeClr val="tx1"/>
                </a:solidFill>
                <a:latin typeface="Verdana" panose="020B0604030504040204" pitchFamily="34" charset="0"/>
                <a:ea typeface="Verdana" panose="020B0604030504040204" pitchFamily="34" charset="0"/>
              </a:rPr>
              <a:t>FOR 2025</a:t>
            </a:r>
          </a:p>
        </p:txBody>
      </p:sp>
      <p:sp>
        <p:nvSpPr>
          <p:cNvPr id="21" name="Rutediagram: Forbindelse 20">
            <a:extLst>
              <a:ext uri="{FF2B5EF4-FFF2-40B4-BE49-F238E27FC236}">
                <a16:creationId xmlns:a16="http://schemas.microsoft.com/office/drawing/2014/main" id="{49BD36F5-8BC3-9D3B-9E31-BA213D1F5334}"/>
              </a:ext>
            </a:extLst>
          </p:cNvPr>
          <p:cNvSpPr/>
          <p:nvPr/>
        </p:nvSpPr>
        <p:spPr>
          <a:xfrm>
            <a:off x="7091372" y="6127627"/>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solidFill>
                  <a:schemeClr val="bg1"/>
                </a:solidFill>
                <a:latin typeface="Verdana" panose="020B0604030504040204" pitchFamily="34" charset="0"/>
                <a:ea typeface="Verdana" panose="020B0604030504040204" pitchFamily="34" charset="0"/>
              </a:rPr>
              <a:t>4</a:t>
            </a:r>
          </a:p>
        </p:txBody>
      </p:sp>
    </p:spTree>
    <p:extLst>
      <p:ext uri="{BB962C8B-B14F-4D97-AF65-F5344CB8AC3E}">
        <p14:creationId xmlns:p14="http://schemas.microsoft.com/office/powerpoint/2010/main" val="122158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3BCAD8-0F95-19F5-C55F-CB02955DA1BD}"/>
              </a:ext>
            </a:extLst>
          </p:cNvPr>
          <p:cNvSpPr>
            <a:spLocks noGrp="1"/>
          </p:cNvSpPr>
          <p:nvPr>
            <p:ph type="body" sz="quarter" idx="16"/>
          </p:nvPr>
        </p:nvSpPr>
        <p:spPr>
          <a:xfrm>
            <a:off x="2859899" y="868340"/>
            <a:ext cx="190260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03012597-F644-6539-1DFE-677417FA1E28}"/>
              </a:ext>
            </a:extLst>
          </p:cNvPr>
          <p:cNvSpPr>
            <a:spLocks noGrp="1"/>
          </p:cNvSpPr>
          <p:nvPr>
            <p:ph type="body" sz="quarter" idx="15"/>
          </p:nvPr>
        </p:nvSpPr>
        <p:spPr>
          <a:xfrm>
            <a:off x="595312" y="869950"/>
            <a:ext cx="1519237"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254D0855-48E0-6D17-D996-1EB8995BD6CE}"/>
              </a:ext>
            </a:extLst>
          </p:cNvPr>
          <p:cNvSpPr>
            <a:spLocks noGrp="1"/>
          </p:cNvSpPr>
          <p:nvPr>
            <p:ph type="body" sz="quarter" idx="14"/>
          </p:nvPr>
        </p:nvSpPr>
        <p:spPr/>
        <p:txBody>
          <a:bodyPr/>
          <a:lstStyle/>
          <a:p>
            <a:r>
              <a:rPr lang="da-DK" b="1" dirty="0"/>
              <a:t>Sundhed og Omsorgsfremme</a:t>
            </a:r>
          </a:p>
          <a:p>
            <a:endParaRPr lang="da-DK" dirty="0"/>
          </a:p>
          <a:p>
            <a:endParaRPr lang="da-DK" dirty="0"/>
          </a:p>
          <a:p>
            <a:r>
              <a:rPr lang="da-DK" i="1" dirty="0"/>
              <a:t>”Socialudvalget vil sikre, at borgere på socialområdet oplever en endnu højere grad af inddragelse og ret til selvbestemmelse”</a:t>
            </a:r>
          </a:p>
        </p:txBody>
      </p:sp>
      <p:sp>
        <p:nvSpPr>
          <p:cNvPr id="5" name="Pladsholder til tekst 4">
            <a:extLst>
              <a:ext uri="{FF2B5EF4-FFF2-40B4-BE49-F238E27FC236}">
                <a16:creationId xmlns:a16="http://schemas.microsoft.com/office/drawing/2014/main" id="{BB9BC5A0-19FE-E343-DC4A-C1DC224FD494}"/>
              </a:ext>
            </a:extLst>
          </p:cNvPr>
          <p:cNvSpPr>
            <a:spLocks noGrp="1"/>
          </p:cNvSpPr>
          <p:nvPr>
            <p:ph type="body" sz="quarter" idx="11"/>
          </p:nvPr>
        </p:nvSpPr>
        <p:spPr/>
        <p:txBody>
          <a:bodyPr/>
          <a:lstStyle/>
          <a:p>
            <a:r>
              <a:rPr lang="da-DK" sz="1000" b="1" dirty="0"/>
              <a:t>Fra værested til mødested –en fortælling om selvbestemmelse og fællesskab</a:t>
            </a:r>
            <a:endParaRPr lang="da-DK" sz="1000" dirty="0"/>
          </a:p>
          <a:p>
            <a:endParaRPr lang="da-DK" sz="1000" dirty="0"/>
          </a:p>
          <a:p>
            <a:r>
              <a:rPr lang="da-DK" dirty="0"/>
              <a:t>På socialområdet arbejder vi med at skabe og understøtte brugerdrevne møde- og væresteder. Baggrunden har været landsdækkende og lokale besparelser, som betød, at der ikke længere var økonomi til personaledrevne væresteder. I stedet blev opgaven vendt til en mulighed: Hvordan kan vi – sammen med medborgerne – skabe noget nyt?</a:t>
            </a:r>
          </a:p>
          <a:p>
            <a:r>
              <a:rPr lang="da-DK" dirty="0"/>
              <a:t> </a:t>
            </a:r>
          </a:p>
          <a:p>
            <a:r>
              <a:rPr lang="da-DK" dirty="0"/>
              <a:t>Med støtte fra Center for Trivsel &amp; Social Indsats og inspiration fra de eksisterende brugerdrevne væresteder Folkets Hus og De små skridt, blev der i 2023 dannet en forening for Mødestedet Huset, udarbejdet vedtægter og valgt en bestyrelse. Brugerne driver nu stedet, står for aktiviteter og fællesskab, og har skabt et miljø med høj grad af ansvar og engagement. </a:t>
            </a:r>
          </a:p>
          <a:p>
            <a:endParaRPr lang="da-DK" dirty="0"/>
          </a:p>
          <a:p>
            <a:r>
              <a:rPr lang="da-DK" dirty="0"/>
              <a:t>Til foreningens anden generalforsamling var der kampvalg.</a:t>
            </a:r>
          </a:p>
          <a:p>
            <a:endParaRPr lang="da-DK" dirty="0"/>
          </a:p>
          <a:p>
            <a:endParaRPr lang="da-DK" dirty="0"/>
          </a:p>
          <a:p>
            <a:endParaRPr lang="da-DK" dirty="0"/>
          </a:p>
          <a:p>
            <a:endParaRPr lang="da-DK" dirty="0"/>
          </a:p>
          <a:p>
            <a:endParaRPr lang="da-DK" dirty="0"/>
          </a:p>
          <a:p>
            <a:endParaRPr lang="da-DK" dirty="0"/>
          </a:p>
          <a:p>
            <a:endParaRPr lang="da-DK" dirty="0"/>
          </a:p>
          <a:p>
            <a:r>
              <a:rPr lang="da-DK" dirty="0"/>
              <a:t>Besøgstallet er på to år steget fra 100 til op mod 1.000 pr. måned. Kommunen bidrager med bygninger, et årligt aktivitetstilskud og en recovery-orienteret frivillighedskoordinator samt en understøttende medarbejder – samlet 16 timer ugentligt på tværs af de tre brugerdrevne møde- og væresteder. Der brobygges til kommunale og frivillige tilbud, hvilket skaber trygge indgange til fællesskaber – også for unge.</a:t>
            </a:r>
          </a:p>
          <a:p>
            <a:r>
              <a:rPr lang="da-DK" dirty="0"/>
              <a:t>Processen har været båret af systemisk facilitering, dialog og strategisk retning med afsæt i kommunens kerneopgave og strategien #</a:t>
            </a:r>
            <a:r>
              <a:rPr lang="da-DK" i="1" dirty="0"/>
              <a:t>vierfælles. </a:t>
            </a:r>
          </a:p>
          <a:p>
            <a:endParaRPr lang="da-DK" i="1" dirty="0"/>
          </a:p>
          <a:p>
            <a:r>
              <a:rPr lang="da-DK" dirty="0"/>
              <a:t>Den systemiske og recovery-orienterede tilgang bruges i samarbejdet med alle tre brugerstyrede møde- og væresteder og viser, hvordan socialområdet kan arbejde med at sikre, at medborgere på socialområdet oplever en endnu højere grad af inddragelse og ret til og mulighed for selvbestemmelse.  </a:t>
            </a:r>
          </a:p>
          <a:p>
            <a:endParaRPr lang="da-DK" dirty="0"/>
          </a:p>
          <a:p>
            <a:endParaRPr lang="da-DK" dirty="0"/>
          </a:p>
          <a:p>
            <a:endParaRPr lang="da-DK" dirty="0"/>
          </a:p>
          <a:p>
            <a:endParaRPr lang="da-DK" dirty="0"/>
          </a:p>
          <a:p>
            <a:endParaRPr lang="da-DK" dirty="0"/>
          </a:p>
          <a:p>
            <a:r>
              <a:rPr lang="da-DK" dirty="0"/>
              <a:t>Brugerne kvitterer med varme ord og tak – de oplever, at de bliver lyttet til og taget alvorligt.</a:t>
            </a:r>
          </a:p>
          <a:p>
            <a:br>
              <a:rPr lang="da-DK" i="1" dirty="0"/>
            </a:br>
            <a:r>
              <a:rPr lang="da-DK" i="1" dirty="0"/>
              <a:t>“Vi syntes, at I allesammen var nogle kæmpe idioter i kommunen. Men det var I faktisk slet ikke.”</a:t>
            </a:r>
            <a:br>
              <a:rPr lang="da-DK" dirty="0"/>
            </a:br>
            <a:br>
              <a:rPr lang="da-DK" dirty="0"/>
            </a:br>
            <a:r>
              <a:rPr lang="da-DK" i="1" dirty="0"/>
              <a:t>“Vores nye mødested er faktisk bedre end det gamle. Fordi vi tager meget mere ansvar selv. Det er vores sted.”</a:t>
            </a:r>
            <a:br>
              <a:rPr lang="da-DK" dirty="0"/>
            </a:br>
            <a:br>
              <a:rPr lang="da-DK" dirty="0"/>
            </a:br>
            <a:r>
              <a:rPr lang="da-DK" i="1" dirty="0"/>
              <a:t>“Vi kan faktisk mærke, at I lytter og tager det vi siger alvorligt. Ikke bare til workshoppen i dag, men gennem vores samarbejde de sidste år. Vi kan også bedre hjælpe de andre brugere, hvis de har haft en dårlig oplevelse med kommunen Det betyder noget.”</a:t>
            </a:r>
            <a:endParaRPr lang="da-DK" dirty="0"/>
          </a:p>
          <a:p>
            <a:endParaRPr lang="da-DK" dirty="0"/>
          </a:p>
        </p:txBody>
      </p:sp>
      <p:sp>
        <p:nvSpPr>
          <p:cNvPr id="6" name="Pladsholder til slidenummer 5">
            <a:extLst>
              <a:ext uri="{FF2B5EF4-FFF2-40B4-BE49-F238E27FC236}">
                <a16:creationId xmlns:a16="http://schemas.microsoft.com/office/drawing/2014/main" id="{5185C9D7-4511-45AE-12B2-7F8B1C94FC0E}"/>
              </a:ext>
            </a:extLst>
          </p:cNvPr>
          <p:cNvSpPr>
            <a:spLocks noGrp="1"/>
          </p:cNvSpPr>
          <p:nvPr>
            <p:ph type="sldNum" sz="quarter" idx="4"/>
          </p:nvPr>
        </p:nvSpPr>
        <p:spPr/>
        <p:txBody>
          <a:bodyPr/>
          <a:lstStyle/>
          <a:p>
            <a:fld id="{A302253D-EB53-403A-B8A6-CD8583468AA2}" type="slidenum">
              <a:rPr lang="da-DK" smtClean="0"/>
              <a:pPr/>
              <a:t>2</a:t>
            </a:fld>
            <a:endParaRPr lang="da-DK" dirty="0"/>
          </a:p>
        </p:txBody>
      </p:sp>
      <p:pic>
        <p:nvPicPr>
          <p:cNvPr id="8" name="Billede 7">
            <a:extLst>
              <a:ext uri="{FF2B5EF4-FFF2-40B4-BE49-F238E27FC236}">
                <a16:creationId xmlns:a16="http://schemas.microsoft.com/office/drawing/2014/main" id="{6060D425-7234-3B3F-264F-C1C32ACCA896}"/>
              </a:ext>
            </a:extLst>
          </p:cNvPr>
          <p:cNvPicPr>
            <a:picLocks noChangeAspect="1"/>
          </p:cNvPicPr>
          <p:nvPr/>
        </p:nvPicPr>
        <p:blipFill>
          <a:blip r:embed="rId2"/>
          <a:stretch>
            <a:fillRect/>
          </a:stretch>
        </p:blipFill>
        <p:spPr>
          <a:xfrm>
            <a:off x="603250" y="2504535"/>
            <a:ext cx="1951164" cy="3857831"/>
          </a:xfrm>
          <a:prstGeom prst="rect">
            <a:avLst/>
          </a:prstGeom>
        </p:spPr>
      </p:pic>
    </p:spTree>
    <p:extLst>
      <p:ext uri="{BB962C8B-B14F-4D97-AF65-F5344CB8AC3E}">
        <p14:creationId xmlns:p14="http://schemas.microsoft.com/office/powerpoint/2010/main" val="321573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DE77FE16-5FA8-83DC-A689-AD325840771E}"/>
              </a:ext>
            </a:extLst>
          </p:cNvPr>
          <p:cNvPicPr>
            <a:picLocks noChangeAspect="1"/>
          </p:cNvPicPr>
          <p:nvPr/>
        </p:nvPicPr>
        <p:blipFill>
          <a:blip r:embed="rId2"/>
          <a:stretch>
            <a:fillRect/>
          </a:stretch>
        </p:blipFill>
        <p:spPr>
          <a:xfrm>
            <a:off x="458803" y="3832109"/>
            <a:ext cx="2213941" cy="2141353"/>
          </a:xfrm>
          <a:prstGeom prst="rect">
            <a:avLst/>
          </a:prstGeom>
        </p:spPr>
      </p:pic>
      <p:sp>
        <p:nvSpPr>
          <p:cNvPr id="2" name="Pladsholder til tekst 1">
            <a:extLst>
              <a:ext uri="{FF2B5EF4-FFF2-40B4-BE49-F238E27FC236}">
                <a16:creationId xmlns:a16="http://schemas.microsoft.com/office/drawing/2014/main" id="{E4CADF3E-76BE-8D34-1BB3-D9F50949D0A7}"/>
              </a:ext>
            </a:extLst>
          </p:cNvPr>
          <p:cNvSpPr>
            <a:spLocks noGrp="1"/>
          </p:cNvSpPr>
          <p:nvPr>
            <p:ph type="body" sz="quarter" idx="16"/>
          </p:nvPr>
        </p:nvSpPr>
        <p:spPr>
          <a:xfrm>
            <a:off x="2859899" y="868340"/>
            <a:ext cx="170575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8D9F942D-2597-27E4-F51A-3FC82931EC68}"/>
              </a:ext>
            </a:extLst>
          </p:cNvPr>
          <p:cNvSpPr>
            <a:spLocks noGrp="1"/>
          </p:cNvSpPr>
          <p:nvPr>
            <p:ph type="body" sz="quarter" idx="15"/>
          </p:nvPr>
        </p:nvSpPr>
        <p:spPr>
          <a:xfrm>
            <a:off x="595312" y="869950"/>
            <a:ext cx="1481671"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2E0AEC4A-E8FC-3576-C287-5B7630419B18}"/>
              </a:ext>
            </a:extLst>
          </p:cNvPr>
          <p:cNvSpPr>
            <a:spLocks noGrp="1"/>
          </p:cNvSpPr>
          <p:nvPr>
            <p:ph type="body" sz="quarter" idx="14"/>
          </p:nvPr>
        </p:nvSpPr>
        <p:spPr/>
        <p:txBody>
          <a:bodyPr/>
          <a:lstStyle/>
          <a:p>
            <a:r>
              <a:rPr lang="da-DK" b="1" dirty="0"/>
              <a:t>Et godt erhvervsklima</a:t>
            </a:r>
          </a:p>
          <a:p>
            <a:endParaRPr lang="da-DK" b="1" dirty="0"/>
          </a:p>
          <a:p>
            <a:r>
              <a:rPr lang="da-DK" i="1" dirty="0"/>
              <a:t>”Socialudvalget vil etablere samarbejdsrelationer med erhvervsorganisationer og erhvervsudvalg for at skabe fokus på etablering af fleksible arbejdsopgaver og arbejdsforhold for borgere med begrænsninger i arbejdsevne, så de får mulighed for at indgå i beskæftigelsesrettede fællesskaber”</a:t>
            </a:r>
            <a:br>
              <a:rPr lang="da-DK" b="1" i="1" dirty="0"/>
            </a:br>
            <a:endParaRPr lang="da-DK" b="1" i="1" dirty="0"/>
          </a:p>
        </p:txBody>
      </p:sp>
      <p:sp>
        <p:nvSpPr>
          <p:cNvPr id="5" name="Pladsholder til tekst 4">
            <a:extLst>
              <a:ext uri="{FF2B5EF4-FFF2-40B4-BE49-F238E27FC236}">
                <a16:creationId xmlns:a16="http://schemas.microsoft.com/office/drawing/2014/main" id="{C0FFC4C0-2528-9AB6-3B6A-FF46C1AC8C68}"/>
              </a:ext>
            </a:extLst>
          </p:cNvPr>
          <p:cNvSpPr>
            <a:spLocks noGrp="1"/>
          </p:cNvSpPr>
          <p:nvPr>
            <p:ph type="body" sz="quarter" idx="11"/>
          </p:nvPr>
        </p:nvSpPr>
        <p:spPr>
          <a:xfrm>
            <a:off x="2860675" y="1068389"/>
            <a:ext cx="6586522" cy="5030854"/>
          </a:xfrm>
        </p:spPr>
        <p:txBody>
          <a:bodyPr/>
          <a:lstStyle/>
          <a:p>
            <a:r>
              <a:rPr lang="da-DK" b="1" dirty="0"/>
              <a:t>Et arbejdsliv med mening</a:t>
            </a:r>
          </a:p>
          <a:p>
            <a:br>
              <a:rPr lang="da-DK" dirty="0"/>
            </a:br>
            <a:r>
              <a:rPr lang="da-DK" dirty="0"/>
              <a:t>Guldborgsund Kommune og Perronen har indgået en samarbejdsaftale om et forsøg med drift af det sociale frikort.</a:t>
            </a:r>
          </a:p>
          <a:p>
            <a:endParaRPr lang="da-DK" dirty="0"/>
          </a:p>
          <a:p>
            <a:r>
              <a:rPr lang="da-DK" dirty="0"/>
              <a:t>Det sociale frikort har til formål at give udsatte borgere en bedre mulighed for at deltage i samfundet ved at tjene penge skattefrit, uden at miste deres offentlige ydelser, og samtidig tilskynde virksomheder til at tage socialt ansvar. </a:t>
            </a:r>
            <a:br>
              <a:rPr lang="da-DK" dirty="0"/>
            </a:br>
            <a:br>
              <a:rPr lang="da-DK" dirty="0"/>
            </a:br>
            <a:r>
              <a:rPr lang="da-DK" dirty="0"/>
              <a:t>Målgruppen er borgere med særlige sociale problemer, herunder hjemløse, personer med misbrugsproblemer eller psykiske udfordringer. I den aftalte projektperiode er det Perronens brugere som er primær målgruppe.</a:t>
            </a:r>
          </a:p>
          <a:p>
            <a:endParaRPr lang="da-DK" dirty="0"/>
          </a:p>
          <a:p>
            <a:r>
              <a:rPr lang="da-DK" dirty="0"/>
              <a:t>Beskæftigelsen vil foregå i Perronens regi.</a:t>
            </a:r>
            <a:br>
              <a:rPr lang="da-DK" dirty="0"/>
            </a:br>
            <a:r>
              <a:rPr lang="da-DK" dirty="0"/>
              <a:t>Det kan f.eks. omfatte: </a:t>
            </a:r>
            <a:br>
              <a:rPr lang="da-DK" dirty="0"/>
            </a:br>
            <a:r>
              <a:rPr lang="da-DK" dirty="0"/>
              <a:t>• Madlavning, opvask m.v. i Værestedets café </a:t>
            </a:r>
            <a:br>
              <a:rPr lang="da-DK" dirty="0"/>
            </a:br>
            <a:r>
              <a:rPr lang="da-DK" dirty="0"/>
              <a:t>• Reparations- og vedligeholdelsesopgaver i Værestedets bygninger </a:t>
            </a:r>
            <a:br>
              <a:rPr lang="da-DK" dirty="0"/>
            </a:br>
            <a:r>
              <a:rPr lang="da-DK" dirty="0"/>
              <a:t>• Rengøring af Værestedets lokaler </a:t>
            </a:r>
          </a:p>
          <a:p>
            <a:br>
              <a:rPr lang="da-DK" dirty="0"/>
            </a:br>
            <a:endParaRPr lang="da-DK" dirty="0"/>
          </a:p>
          <a:p>
            <a:endParaRPr lang="da-DK" dirty="0"/>
          </a:p>
          <a:p>
            <a:r>
              <a:rPr lang="da-DK" dirty="0"/>
              <a:t>• Vedligeholdelse af udenomsarealer </a:t>
            </a:r>
            <a:br>
              <a:rPr lang="da-DK" dirty="0"/>
            </a:br>
            <a:r>
              <a:rPr lang="da-DK" dirty="0"/>
              <a:t>• Transportopgaver i forbindelse med genbrugsbutikken afhentning og udbringning af møbler m.v. </a:t>
            </a:r>
            <a:br>
              <a:rPr lang="da-DK" dirty="0"/>
            </a:br>
            <a:r>
              <a:rPr lang="da-DK" dirty="0"/>
              <a:t>• Oprydning, vareopsætning, salg og forefaldende opgaver i genbrugsbutikken</a:t>
            </a:r>
          </a:p>
          <a:p>
            <a:br>
              <a:rPr lang="da-DK" dirty="0"/>
            </a:br>
            <a:endParaRPr lang="da-DK" dirty="0"/>
          </a:p>
          <a:p>
            <a:r>
              <a:rPr lang="da-DK" dirty="0"/>
              <a:t>Samarbejdet kører som et projektforsøg i 2025 og det er forventningen at arbejdet i høj grad vil bidrage positivt til kommunens kerneopgave: </a:t>
            </a:r>
          </a:p>
          <a:p>
            <a:r>
              <a:rPr lang="da-DK" dirty="0"/>
              <a:t>”Vi skal styrke borgernes muligheder for at mestre egen tilværelse og i samarbejde med borgerne sikre, at alle kan indgå i relevante fællesskaber.”</a:t>
            </a:r>
          </a:p>
          <a:p>
            <a:endParaRPr lang="da-DK" dirty="0"/>
          </a:p>
          <a:p>
            <a:endParaRPr lang="da-DK" dirty="0"/>
          </a:p>
          <a:p>
            <a:endParaRPr lang="da-DK" dirty="0">
              <a:highlight>
                <a:srgbClr val="FFFF00"/>
              </a:highlight>
            </a:endParaRPr>
          </a:p>
          <a:p>
            <a:endParaRPr lang="da-DK" dirty="0">
              <a:highlight>
                <a:srgbClr val="FFFF00"/>
              </a:highlight>
            </a:endParaRPr>
          </a:p>
          <a:p>
            <a:endParaRPr lang="da-DK" dirty="0">
              <a:highlight>
                <a:srgbClr val="FFFF00"/>
              </a:highlight>
            </a:endParaRPr>
          </a:p>
          <a:p>
            <a:endParaRPr lang="da-DK" dirty="0">
              <a:highlight>
                <a:srgbClr val="FFFF00"/>
              </a:highlight>
            </a:endParaRPr>
          </a:p>
          <a:p>
            <a:endParaRPr lang="da-DK" dirty="0">
              <a:highlight>
                <a:srgbClr val="FFFF00"/>
              </a:highlight>
            </a:endParaRPr>
          </a:p>
          <a:p>
            <a:endParaRPr lang="da-DK" dirty="0">
              <a:highlight>
                <a:srgbClr val="FFFF00"/>
              </a:highlight>
            </a:endParaRPr>
          </a:p>
          <a:p>
            <a:endParaRPr lang="da-DK" i="1" dirty="0"/>
          </a:p>
          <a:p>
            <a:endParaRPr lang="da-DK" i="1" dirty="0"/>
          </a:p>
          <a:p>
            <a:endParaRPr lang="da-DK" i="1" dirty="0"/>
          </a:p>
          <a:p>
            <a:endParaRPr lang="da-DK" i="1" dirty="0"/>
          </a:p>
          <a:p>
            <a:endParaRPr lang="da-DK" i="1" dirty="0"/>
          </a:p>
          <a:p>
            <a:endParaRPr lang="da-DK" i="1" dirty="0"/>
          </a:p>
          <a:p>
            <a:endParaRPr lang="da-DK" i="1" dirty="0"/>
          </a:p>
          <a:p>
            <a:endParaRPr lang="da-DK" b="1" dirty="0"/>
          </a:p>
          <a:p>
            <a:r>
              <a:rPr lang="da-DK" b="1" dirty="0"/>
              <a:t>En glad frijobber</a:t>
            </a:r>
          </a:p>
          <a:p>
            <a:r>
              <a:rPr lang="da-DK" dirty="0"/>
              <a:t>Chila er mødt ind kl. 8:00 sammen med de andre ansatte, og har støvsuget og vasket gulv sammen med vores praktiske medarbejder. Det var en god oplevelse for både Chila og de ansatte, der kunne se stoltheden skinne igennem. </a:t>
            </a:r>
          </a:p>
          <a:p>
            <a:endParaRPr lang="da-DK" i="1" dirty="0"/>
          </a:p>
          <a:p>
            <a:r>
              <a:rPr lang="da-DK" dirty="0"/>
              <a:t>Chila (med støvsugeren) udtaler følgende:</a:t>
            </a:r>
          </a:p>
          <a:p>
            <a:r>
              <a:rPr lang="da-DK" i="1" dirty="0"/>
              <a:t>"Da jeg hørte om det sociale frikort tænkte jeg at det var en mulighed for at lave noget andet end jeg plejer.</a:t>
            </a:r>
          </a:p>
          <a:p>
            <a:r>
              <a:rPr lang="da-DK" i="1" dirty="0"/>
              <a:t>Det giver mig en god følelse at kunne bruges til noget. Det er samværet der betyder mest for mig, pengene er en bonus."</a:t>
            </a:r>
          </a:p>
        </p:txBody>
      </p:sp>
      <p:sp>
        <p:nvSpPr>
          <p:cNvPr id="7" name="Pladsholder til slidenummer 6">
            <a:extLst>
              <a:ext uri="{FF2B5EF4-FFF2-40B4-BE49-F238E27FC236}">
                <a16:creationId xmlns:a16="http://schemas.microsoft.com/office/drawing/2014/main" id="{0E7F50AB-CA9B-801B-A693-D27DBB79DB25}"/>
              </a:ext>
            </a:extLst>
          </p:cNvPr>
          <p:cNvSpPr>
            <a:spLocks noGrp="1"/>
          </p:cNvSpPr>
          <p:nvPr>
            <p:ph type="sldNum" sz="quarter" idx="4"/>
          </p:nvPr>
        </p:nvSpPr>
        <p:spPr/>
        <p:txBody>
          <a:bodyPr/>
          <a:lstStyle/>
          <a:p>
            <a:fld id="{A302253D-EB53-403A-B8A6-CD8583468AA2}" type="slidenum">
              <a:rPr lang="da-DK" smtClean="0"/>
              <a:pPr/>
              <a:t>3</a:t>
            </a:fld>
            <a:endParaRPr lang="da-DK" dirty="0"/>
          </a:p>
        </p:txBody>
      </p:sp>
      <p:pic>
        <p:nvPicPr>
          <p:cNvPr id="8" name="Billede 7">
            <a:extLst>
              <a:ext uri="{FF2B5EF4-FFF2-40B4-BE49-F238E27FC236}">
                <a16:creationId xmlns:a16="http://schemas.microsoft.com/office/drawing/2014/main" id="{F49BE262-A34F-5B9F-E5D9-1FD7C429C036}"/>
              </a:ext>
            </a:extLst>
          </p:cNvPr>
          <p:cNvPicPr>
            <a:picLocks noChangeAspect="1"/>
          </p:cNvPicPr>
          <p:nvPr/>
        </p:nvPicPr>
        <p:blipFill>
          <a:blip r:embed="rId3"/>
          <a:stretch>
            <a:fillRect/>
          </a:stretch>
        </p:blipFill>
        <p:spPr>
          <a:xfrm>
            <a:off x="5360311" y="4155243"/>
            <a:ext cx="2727521" cy="1944000"/>
          </a:xfrm>
          <a:prstGeom prst="rect">
            <a:avLst/>
          </a:prstGeom>
        </p:spPr>
      </p:pic>
    </p:spTree>
    <p:extLst>
      <p:ext uri="{BB962C8B-B14F-4D97-AF65-F5344CB8AC3E}">
        <p14:creationId xmlns:p14="http://schemas.microsoft.com/office/powerpoint/2010/main" val="290811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40F3D-C733-16A9-ECA1-79753B9B01C3}"/>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F619E16B-0D7A-C397-BA21-880A0C25DD82}"/>
              </a:ext>
            </a:extLst>
          </p:cNvPr>
          <p:cNvPicPr>
            <a:picLocks noChangeAspect="1"/>
          </p:cNvPicPr>
          <p:nvPr/>
        </p:nvPicPr>
        <p:blipFill>
          <a:blip r:embed="rId2"/>
          <a:stretch>
            <a:fillRect/>
          </a:stretch>
        </p:blipFill>
        <p:spPr>
          <a:xfrm>
            <a:off x="496367" y="2770389"/>
            <a:ext cx="2156866" cy="3466776"/>
          </a:xfrm>
          <a:prstGeom prst="rect">
            <a:avLst/>
          </a:prstGeom>
        </p:spPr>
      </p:pic>
      <p:pic>
        <p:nvPicPr>
          <p:cNvPr id="8" name="Billede 7">
            <a:extLst>
              <a:ext uri="{FF2B5EF4-FFF2-40B4-BE49-F238E27FC236}">
                <a16:creationId xmlns:a16="http://schemas.microsoft.com/office/drawing/2014/main" id="{49F125D1-B99D-6751-843D-534574228A65}"/>
              </a:ext>
            </a:extLst>
          </p:cNvPr>
          <p:cNvPicPr>
            <a:picLocks noChangeAspect="1"/>
          </p:cNvPicPr>
          <p:nvPr/>
        </p:nvPicPr>
        <p:blipFill>
          <a:blip r:embed="rId3"/>
          <a:stretch>
            <a:fillRect/>
          </a:stretch>
        </p:blipFill>
        <p:spPr>
          <a:xfrm>
            <a:off x="7252769" y="3076276"/>
            <a:ext cx="2304756" cy="3213954"/>
          </a:xfrm>
          <a:prstGeom prst="rect">
            <a:avLst/>
          </a:prstGeom>
        </p:spPr>
      </p:pic>
      <p:sp>
        <p:nvSpPr>
          <p:cNvPr id="2" name="Pladsholder til tekst 1">
            <a:extLst>
              <a:ext uri="{FF2B5EF4-FFF2-40B4-BE49-F238E27FC236}">
                <a16:creationId xmlns:a16="http://schemas.microsoft.com/office/drawing/2014/main" id="{5F391CE0-8C37-F236-8211-8DB3F498E348}"/>
              </a:ext>
            </a:extLst>
          </p:cNvPr>
          <p:cNvSpPr>
            <a:spLocks noGrp="1"/>
          </p:cNvSpPr>
          <p:nvPr>
            <p:ph type="body" sz="quarter" idx="16"/>
          </p:nvPr>
        </p:nvSpPr>
        <p:spPr>
          <a:xfrm>
            <a:off x="2859899" y="868340"/>
            <a:ext cx="170575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BC8800B5-1E8B-C686-B5A6-1B4B5504ADAB}"/>
              </a:ext>
            </a:extLst>
          </p:cNvPr>
          <p:cNvSpPr>
            <a:spLocks noGrp="1"/>
          </p:cNvSpPr>
          <p:nvPr>
            <p:ph type="body" sz="quarter" idx="15"/>
          </p:nvPr>
        </p:nvSpPr>
        <p:spPr>
          <a:xfrm>
            <a:off x="595312" y="869950"/>
            <a:ext cx="1481671"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6A348C97-4B4B-32CB-CF19-9DA4D985747C}"/>
              </a:ext>
            </a:extLst>
          </p:cNvPr>
          <p:cNvSpPr>
            <a:spLocks noGrp="1"/>
          </p:cNvSpPr>
          <p:nvPr>
            <p:ph type="body" sz="quarter" idx="14"/>
          </p:nvPr>
        </p:nvSpPr>
        <p:spPr>
          <a:xfrm>
            <a:off x="595313" y="1085849"/>
            <a:ext cx="1958975" cy="1667079"/>
          </a:xfrm>
        </p:spPr>
        <p:txBody>
          <a:bodyPr/>
          <a:lstStyle/>
          <a:p>
            <a:r>
              <a:rPr lang="da-DK" b="1" dirty="0"/>
              <a:t>Det gode børneliv</a:t>
            </a:r>
          </a:p>
          <a:p>
            <a:endParaRPr lang="da-DK" b="1" dirty="0"/>
          </a:p>
          <a:p>
            <a:r>
              <a:rPr lang="da-DK" i="1" dirty="0"/>
              <a:t>”Socialudvalget vil understøtte, at familier og børn med komplekse sagsforløb sikres en helhedsorienteret sagsbehandling gennem koordinerende funktioner og indsatser”</a:t>
            </a:r>
            <a:br>
              <a:rPr lang="da-DK" b="1" i="1" dirty="0"/>
            </a:br>
            <a:endParaRPr lang="da-DK" b="1" i="1" dirty="0"/>
          </a:p>
        </p:txBody>
      </p:sp>
      <p:sp>
        <p:nvSpPr>
          <p:cNvPr id="5" name="Pladsholder til tekst 4">
            <a:extLst>
              <a:ext uri="{FF2B5EF4-FFF2-40B4-BE49-F238E27FC236}">
                <a16:creationId xmlns:a16="http://schemas.microsoft.com/office/drawing/2014/main" id="{F8E007D8-9FB0-5137-4FDA-E6254CCD437B}"/>
              </a:ext>
            </a:extLst>
          </p:cNvPr>
          <p:cNvSpPr>
            <a:spLocks noGrp="1"/>
          </p:cNvSpPr>
          <p:nvPr>
            <p:ph type="body" sz="quarter" idx="11"/>
          </p:nvPr>
        </p:nvSpPr>
        <p:spPr>
          <a:xfrm>
            <a:off x="2859899" y="1066778"/>
            <a:ext cx="6697626" cy="5223452"/>
          </a:xfrm>
        </p:spPr>
        <p:txBody>
          <a:bodyPr/>
          <a:lstStyle/>
          <a:p>
            <a:r>
              <a:rPr lang="da-DK" b="1" dirty="0"/>
              <a:t>KRAGHAVEN</a:t>
            </a:r>
            <a:br>
              <a:rPr lang="da-DK" dirty="0"/>
            </a:br>
            <a:r>
              <a:rPr lang="da-DK" dirty="0" err="1"/>
              <a:t>Kraghaven</a:t>
            </a:r>
            <a:r>
              <a:rPr lang="da-DK" dirty="0"/>
              <a:t> er et socialpædagogisk aflastningstilbud, hvor børn og unge oplever en aktiv- og meningsfuld fritid i de rette rammer sammen med ligestillede jævnaldrende. </a:t>
            </a:r>
          </a:p>
          <a:p>
            <a:r>
              <a:rPr lang="da-DK" dirty="0"/>
              <a:t>Kraghaven er et alternativ til aflastningsfamilier og en professionel støtte til familierne og plejefamilierne. </a:t>
            </a:r>
          </a:p>
          <a:p>
            <a:r>
              <a:rPr lang="da-DK" dirty="0"/>
              <a:t>Kraghaven er godkendt til at modtage børn og unge fra 0-17 år med psykiske og fysiske funktionsnedsættelser som medfødt hjerneskade, udviklings-hæmning, anden udviklingsforstyrrelse og multipel funktionsnedsættelse. </a:t>
            </a:r>
          </a:p>
          <a:p>
            <a:endParaRPr lang="da-DK" dirty="0">
              <a:highlight>
                <a:srgbClr val="FFFF00"/>
              </a:highlight>
            </a:endParaRPr>
          </a:p>
          <a:p>
            <a:r>
              <a:rPr lang="da-DK" b="1" dirty="0"/>
              <a:t>2023 til 2025:</a:t>
            </a:r>
            <a:endParaRPr lang="da-DK" dirty="0"/>
          </a:p>
          <a:p>
            <a:r>
              <a:rPr lang="da-DK" dirty="0"/>
              <a:t>Kraghaven flyttede i egne lokaler den 1. juni 2023. Tidligere var aflastningstilbuddet placeret i Solsikken, hvor der var 14 åbningsdøgn pr. 4 uger. Med flytningen blev åbningstiden udvidet til 20 døgn, og aldersgrænsen blev samtidig ændret fra maks. 12 år til maks. 18 år.</a:t>
            </a:r>
            <a:br>
              <a:rPr lang="da-DK" dirty="0"/>
            </a:br>
            <a:r>
              <a:rPr lang="da-DK" dirty="0"/>
              <a:t>Pr. 1. maj 2025 blev åbningstiden yderligere udvidet med tilbud om aflastning også tirsdage og onsdage. Kraghaven har nu åbent alle dage året rundt – med undtagelse af juleaften.</a:t>
            </a:r>
            <a:br>
              <a:rPr lang="da-DK" dirty="0"/>
            </a:br>
            <a:r>
              <a:rPr lang="da-DK" dirty="0"/>
              <a:t>Udviklingen i kapacitet har været markant:</a:t>
            </a:r>
            <a:br>
              <a:rPr lang="da-DK" dirty="0"/>
            </a:br>
            <a:r>
              <a:rPr lang="da-DK" dirty="0"/>
              <a:t>- I juni 2023 var der indskrevet 152 døgn pr. måned</a:t>
            </a:r>
            <a:br>
              <a:rPr lang="da-DK" dirty="0"/>
            </a:br>
            <a:r>
              <a:rPr lang="da-DK" dirty="0"/>
              <a:t>- I oktober 2025 er der indskrevet 287 døgn pr. måned</a:t>
            </a:r>
            <a:br>
              <a:rPr lang="da-DK" dirty="0"/>
            </a:br>
            <a:r>
              <a:rPr lang="da-DK" dirty="0"/>
              <a:t>- Der er samtidig indskrevet 654 særtaksttimer pr. måned, hvilket afspejler et øget behov for individuel støtte.</a:t>
            </a:r>
            <a:br>
              <a:rPr lang="da-DK" dirty="0"/>
            </a:br>
            <a:r>
              <a:rPr lang="da-DK" dirty="0"/>
              <a:t>Aldersspændet blandt de indskrevne børn og unge går fra 22 måneder til 17 år, og flere har været tilknyttet tilbuddet i op til 10 år.</a:t>
            </a:r>
          </a:p>
          <a:p>
            <a:endParaRPr lang="da-DK" dirty="0">
              <a:highlight>
                <a:srgbClr val="FFFF00"/>
              </a:highlight>
            </a:endParaRPr>
          </a:p>
          <a:p>
            <a:r>
              <a:rPr lang="da-DK" b="1" dirty="0"/>
              <a:t>Forældre til barn (5 år) indskrevet i Kraghaven efterår 2023. </a:t>
            </a:r>
            <a:endParaRPr lang="da-DK" dirty="0"/>
          </a:p>
          <a:p>
            <a:r>
              <a:rPr lang="da-DK" i="1" dirty="0"/>
              <a:t>”Det har været livsændrende for os at få vores datter i aflastning i Kraghaven. Når hun er i aflastning, kan vi sænke skuldrene og lave ting med søskende, som vi ellers er begrænsede af i vores hverdag. Vi kan få en pause fra medicin og et stort plejebehov. Samtidig bliver vores datter mødt af kærligt og professionelt personale i Kraghaven. Hun møder mennesker som kommer med et nyt overskud til hende. Og når hun kommer hjem igen, har vi fået fornyet overskud til at tage imod hende igen.”</a:t>
            </a:r>
          </a:p>
          <a:p>
            <a:endParaRPr lang="da-DK" b="1" dirty="0"/>
          </a:p>
          <a:p>
            <a:endParaRPr lang="da-DK" b="1" dirty="0"/>
          </a:p>
          <a:p>
            <a:r>
              <a:rPr lang="da-DK" b="1" dirty="0"/>
              <a:t>Forældre til barn (12 år) indskrevet i Solsikken 2016:</a:t>
            </a:r>
            <a:endParaRPr lang="da-DK" dirty="0"/>
          </a:p>
          <a:p>
            <a:r>
              <a:rPr lang="da-DK" i="1" dirty="0"/>
              <a:t>”Hej, os forældre ser aflastningstilbuddet til barnet er 18 år således, at vi forældre får et break, vi får overskud i hverdagen til at være de forældre vi skal som er til gavn for vores barn</a:t>
            </a:r>
            <a:r>
              <a:rPr lang="da-DK" i="1"/>
              <a:t>, da vi </a:t>
            </a:r>
            <a:r>
              <a:rPr lang="da-DK" i="1" dirty="0"/>
              <a:t>med et handicappet barn er på 24 /7 hele døgnet. At vi har denne mulighed, gør at vi har et pusterum og igen får ny energi, og som er til gavn for barnet at være sammen med andre ligestillede børn.” </a:t>
            </a:r>
          </a:p>
          <a:p>
            <a:endParaRPr lang="da-DK" dirty="0">
              <a:highlight>
                <a:srgbClr val="FFFF00"/>
              </a:highlight>
            </a:endParaRPr>
          </a:p>
        </p:txBody>
      </p:sp>
      <p:sp>
        <p:nvSpPr>
          <p:cNvPr id="7" name="Pladsholder til slidenummer 6">
            <a:extLst>
              <a:ext uri="{FF2B5EF4-FFF2-40B4-BE49-F238E27FC236}">
                <a16:creationId xmlns:a16="http://schemas.microsoft.com/office/drawing/2014/main" id="{DFE35930-9D4A-6D56-F663-49D6BE969A40}"/>
              </a:ext>
            </a:extLst>
          </p:cNvPr>
          <p:cNvSpPr>
            <a:spLocks noGrp="1"/>
          </p:cNvSpPr>
          <p:nvPr>
            <p:ph type="sldNum" sz="quarter" idx="4"/>
          </p:nvPr>
        </p:nvSpPr>
        <p:spPr/>
        <p:txBody>
          <a:bodyPr/>
          <a:lstStyle/>
          <a:p>
            <a:fld id="{A302253D-EB53-403A-B8A6-CD8583468AA2}" type="slidenum">
              <a:rPr lang="da-DK" smtClean="0"/>
              <a:pPr/>
              <a:t>4</a:t>
            </a:fld>
            <a:endParaRPr lang="da-DK" dirty="0"/>
          </a:p>
        </p:txBody>
      </p:sp>
    </p:spTree>
    <p:extLst>
      <p:ext uri="{BB962C8B-B14F-4D97-AF65-F5344CB8AC3E}">
        <p14:creationId xmlns:p14="http://schemas.microsoft.com/office/powerpoint/2010/main" val="2340319900"/>
      </p:ext>
    </p:extLst>
  </p:cSld>
  <p:clrMapOvr>
    <a:masterClrMapping/>
  </p:clrMapOvr>
</p:sld>
</file>

<file path=ppt/theme/theme1.xml><?xml version="1.0" encoding="utf-8"?>
<a:theme xmlns:a="http://schemas.openxmlformats.org/drawingml/2006/main" name="Det gode børnel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 godt erhvervskl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øn omstil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mmunen som attraktiv arbejdspla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urisme og bosæt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msorg og sundhedsfrem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516848472806E4DB4EBEE5EBD43815D" ma:contentTypeVersion="4" ma:contentTypeDescription="Opret et nyt dokument." ma:contentTypeScope="" ma:versionID="a7c03a1f95c40d3c2dc053fcca7df236">
  <xsd:schema xmlns:xsd="http://www.w3.org/2001/XMLSchema" xmlns:xs="http://www.w3.org/2001/XMLSchema" xmlns:p="http://schemas.microsoft.com/office/2006/metadata/properties" xmlns:ns2="2627c3b2-8a31-4bef-80a9-46aabab4bfcd" targetNamespace="http://schemas.microsoft.com/office/2006/metadata/properties" ma:root="true" ma:fieldsID="60a6993c9baad771f9691ae707829878" ns2:_="">
    <xsd:import namespace="2627c3b2-8a31-4bef-80a9-46aabab4bf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7c3b2-8a31-4bef-80a9-46aabab4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F40C4B-B804-4A97-BF91-3BF0769FBC1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627c3b2-8a31-4bef-80a9-46aabab4bfcd"/>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F12B0C1-71F8-4363-8D3C-5481C4331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7c3b2-8a31-4bef-80a9-46aabab4b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6942A6-07E5-4766-BE54-ACC32C325324}">
  <ds:schemaRefs>
    <ds:schemaRef ds:uri="http://schemas.microsoft.com/sharepoint/v3/contenttype/forms"/>
  </ds:schemaRefs>
</ds:datastoreItem>
</file>

<file path=docMetadata/LabelInfo.xml><?xml version="1.0" encoding="utf-8"?>
<clbl:labelList xmlns:clbl="http://schemas.microsoft.com/office/2020/mipLabelMetadata">
  <clbl:label id="{237bb9cd-925c-41fc-aa3b-71395d0ab97b}" enabled="0" method="" siteId="{237bb9cd-925c-41fc-aa3b-71395d0ab97b}" removed="1"/>
</clbl:labelList>
</file>

<file path=docProps/app.xml><?xml version="1.0" encoding="utf-8"?>
<Properties xmlns="http://schemas.openxmlformats.org/officeDocument/2006/extended-properties" xmlns:vt="http://schemas.openxmlformats.org/officeDocument/2006/docPropsVTypes">
  <Template/>
  <TotalTime>3464</TotalTime>
  <Words>1315</Words>
  <Application>Microsoft Office PowerPoint</Application>
  <PresentationFormat>A4-papir (210 x 297 mm)</PresentationFormat>
  <Paragraphs>101</Paragraphs>
  <Slides>4</Slides>
  <Notes>0</Notes>
  <HiddenSlides>0</HiddenSlides>
  <MMClips>0</MMClips>
  <ScaleCrop>false</ScaleCrop>
  <HeadingPairs>
    <vt:vector size="6" baseType="variant">
      <vt:variant>
        <vt:lpstr>Benyttede skrifttyper</vt:lpstr>
      </vt:variant>
      <vt:variant>
        <vt:i4>4</vt:i4>
      </vt:variant>
      <vt:variant>
        <vt:lpstr>Tema</vt:lpstr>
      </vt:variant>
      <vt:variant>
        <vt:i4>7</vt:i4>
      </vt:variant>
      <vt:variant>
        <vt:lpstr>Slidetitler</vt:lpstr>
      </vt:variant>
      <vt:variant>
        <vt:i4>4</vt:i4>
      </vt:variant>
    </vt:vector>
  </HeadingPairs>
  <TitlesOfParts>
    <vt:vector size="15" baseType="lpstr">
      <vt:lpstr>Arial</vt:lpstr>
      <vt:lpstr>Calibri</vt:lpstr>
      <vt:lpstr>Impact</vt:lpstr>
      <vt:lpstr>Verdana</vt:lpstr>
      <vt:lpstr>Det gode børneliv</vt:lpstr>
      <vt:lpstr>Et godt erhvervsklima</vt:lpstr>
      <vt:lpstr>Grøn omstilling</vt:lpstr>
      <vt:lpstr>Kommunen som attraktiv arbejdsplads</vt:lpstr>
      <vt:lpstr>Turisme og bosætning</vt:lpstr>
      <vt:lpstr>Omsorg og sundhedsfremme</vt:lpstr>
      <vt:lpstr>Brugerdefineret design</vt:lpstr>
      <vt:lpstr>PowerPoint-præsentation</vt:lpstr>
      <vt:lpstr>PowerPoint-præsentation</vt:lpstr>
      <vt:lpstr>PowerPoint-præsentation</vt:lpstr>
      <vt:lpstr>PowerPoint-præsentation</vt:lpstr>
    </vt:vector>
  </TitlesOfParts>
  <Company>Guldborgsund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Olsen</dc:creator>
  <dc:description/>
  <cp:lastModifiedBy>Stine Olsen Mina</cp:lastModifiedBy>
  <cp:revision>75</cp:revision>
  <cp:lastPrinted>2023-02-24T07:54:19Z</cp:lastPrinted>
  <dcterms:created xsi:type="dcterms:W3CDTF">2023-02-20T13:38:19Z</dcterms:created>
  <dcterms:modified xsi:type="dcterms:W3CDTF">2025-10-23T07:54:50Z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0x0101005516848472806E4DB4EBEE5EBD43815D</vt:lpwstr>
  </property>
  <property fmtid="{D5CDD505-2E9C-101B-9397-08002B2CF9AE}" pid="3" name="Created">
    <vt:filetime>2023-02-20T00:00:00Z</vt:filetime>
  </property>
  <property fmtid="{D5CDD505-2E9C-101B-9397-08002B2CF9AE}" pid="4" name="Creator">
    <vt:lpwstr>Acrobat PDFMaker 22 til Word</vt:lpwstr>
  </property>
  <property fmtid="{D5CDD505-2E9C-101B-9397-08002B2CF9AE}" pid="5" name="LastSaved">
    <vt:filetime>2023-02-20T00:00:00Z</vt:filetime>
  </property>
  <property fmtid="{D5CDD505-2E9C-101B-9397-08002B2CF9AE}" pid="6" name="MediaServiceImageTags">
    <vt:lpwstr/>
  </property>
  <property fmtid="{D5CDD505-2E9C-101B-9397-08002B2CF9AE}" pid="7" name="Producer">
    <vt:lpwstr>Adobe PDF Library 22.3.86</vt:lpwstr>
  </property>
  <property fmtid="{D5CDD505-2E9C-101B-9397-08002B2CF9AE}" pid="8" name="SourceModified">
    <vt:lpwstr>D:20230220133151</vt:lpwstr>
  </property>
</Properties>
</file>