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5"/>
  </p:notesMasterIdLst>
  <p:handoutMasterIdLst>
    <p:handoutMasterId r:id="rId16"/>
  </p:handoutMasterIdLst>
  <p:sldIdLst>
    <p:sldId id="273" r:id="rId11"/>
    <p:sldId id="279" r:id="rId12"/>
    <p:sldId id="277" r:id="rId13"/>
    <p:sldId id="278" r:id="rId14"/>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DC6D6-9A32-45DF-B853-F5BE1AE532C0}" v="2" dt="2025-09-17T13:36:10.5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79" d="100"/>
          <a:sy n="79" d="100"/>
        </p:scale>
        <p:origin x="1373" y="72"/>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6066" y="25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na Roin" userId="30472e0a-ce86-48af-9996-5d2052f4b851" providerId="ADAL" clId="{7F2DC6D6-9A32-45DF-B853-F5BE1AE532C0}"/>
    <pc:docChg chg="undo custSel modSld modMainMaster">
      <pc:chgData name="Birna Roin" userId="30472e0a-ce86-48af-9996-5d2052f4b851" providerId="ADAL" clId="{7F2DC6D6-9A32-45DF-B853-F5BE1AE532C0}" dt="2025-09-17T13:36:10.547" v="108"/>
      <pc:docMkLst>
        <pc:docMk/>
      </pc:docMkLst>
      <pc:sldChg chg="modSp mod">
        <pc:chgData name="Birna Roin" userId="30472e0a-ce86-48af-9996-5d2052f4b851" providerId="ADAL" clId="{7F2DC6D6-9A32-45DF-B853-F5BE1AE532C0}" dt="2025-09-17T13:35:10.278" v="103" actId="20577"/>
        <pc:sldMkLst>
          <pc:docMk/>
          <pc:sldMk cId="1221587000" sldId="273"/>
        </pc:sldMkLst>
        <pc:spChg chg="mod">
          <ac:chgData name="Birna Roin" userId="30472e0a-ce86-48af-9996-5d2052f4b851" providerId="ADAL" clId="{7F2DC6D6-9A32-45DF-B853-F5BE1AE532C0}" dt="2025-09-17T13:35:10.278" v="103" actId="20577"/>
          <ac:spMkLst>
            <pc:docMk/>
            <pc:sldMk cId="1221587000" sldId="273"/>
            <ac:spMk id="8" creationId="{E8C6EDE3-384C-A4D8-BA04-95FD4065883E}"/>
          </ac:spMkLst>
        </pc:spChg>
      </pc:sldChg>
      <pc:sldChg chg="modSp mod">
        <pc:chgData name="Birna Roin" userId="30472e0a-ce86-48af-9996-5d2052f4b851" providerId="ADAL" clId="{7F2DC6D6-9A32-45DF-B853-F5BE1AE532C0}" dt="2025-09-17T13:36:06.111" v="106"/>
        <pc:sldMkLst>
          <pc:docMk/>
          <pc:sldMk cId="3215736732" sldId="275"/>
        </pc:sldMkLst>
        <pc:spChg chg="mod">
          <ac:chgData name="Birna Roin" userId="30472e0a-ce86-48af-9996-5d2052f4b851" providerId="ADAL" clId="{7F2DC6D6-9A32-45DF-B853-F5BE1AE532C0}" dt="2025-09-17T13:36:06.111" v="106"/>
          <ac:spMkLst>
            <pc:docMk/>
            <pc:sldMk cId="3215736732" sldId="275"/>
            <ac:spMk id="4" creationId="{254D0855-48E0-6D17-D996-1EB8995BD6CE}"/>
          </ac:spMkLst>
        </pc:spChg>
      </pc:sldChg>
      <pc:sldChg chg="modSp mod">
        <pc:chgData name="Birna Roin" userId="30472e0a-ce86-48af-9996-5d2052f4b851" providerId="ADAL" clId="{7F2DC6D6-9A32-45DF-B853-F5BE1AE532C0}" dt="2025-09-17T13:36:10.547" v="108"/>
        <pc:sldMkLst>
          <pc:docMk/>
          <pc:sldMk cId="2908112111" sldId="276"/>
        </pc:sldMkLst>
        <pc:spChg chg="mod">
          <ac:chgData name="Birna Roin" userId="30472e0a-ce86-48af-9996-5d2052f4b851" providerId="ADAL" clId="{7F2DC6D6-9A32-45DF-B853-F5BE1AE532C0}" dt="2025-09-17T13:36:10.547" v="108"/>
          <ac:spMkLst>
            <pc:docMk/>
            <pc:sldMk cId="2908112111" sldId="276"/>
            <ac:spMk id="4" creationId="{2E0AEC4A-E8FC-3576-C287-5B7630419B18}"/>
          </ac:spMkLst>
        </pc:spChg>
      </pc:sldChg>
      <pc:sldMasterChg chg="modSp mod">
        <pc:chgData name="Birna Roin" userId="30472e0a-ce86-48af-9996-5d2052f4b851" providerId="ADAL" clId="{7F2DC6D6-9A32-45DF-B853-F5BE1AE532C0}" dt="2025-09-17T13:34:34.726" v="98" actId="20577"/>
        <pc:sldMasterMkLst>
          <pc:docMk/>
          <pc:sldMasterMk cId="1512412186" sldId="2147483694"/>
        </pc:sldMasterMkLst>
        <pc:spChg chg="mod">
          <ac:chgData name="Birna Roin" userId="30472e0a-ce86-48af-9996-5d2052f4b851" providerId="ADAL" clId="{7F2DC6D6-9A32-45DF-B853-F5BE1AE532C0}" dt="2025-09-17T13:34:34.726" v="98" actId="20577"/>
          <ac:spMkLst>
            <pc:docMk/>
            <pc:sldMasterMk cId="1512412186" sldId="2147483694"/>
            <ac:spMk id="7" creationId="{E9779036-C0AA-A37A-FD15-64DDF1143997}"/>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30-10-2025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30-10-2025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dirty="0">
                <a:latin typeface="Verdana"/>
                <a:cs typeface="Verdana"/>
              </a:rPr>
              <a:t>Økonomiudvalget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ØKONOMIUDVALGET</a:t>
            </a:r>
            <a:r>
              <a:rPr lang="en-US" sz="2500" dirty="0">
                <a:solidFill>
                  <a:srgbClr val="C4262D"/>
                </a:solidFill>
                <a:latin typeface="Impact" panose="020B0806030902050204" pitchFamily="34" charset="0"/>
              </a:rPr>
              <a:t> </a:t>
            </a:r>
            <a:r>
              <a:rPr lang="en-US" sz="2500" dirty="0">
                <a:solidFill>
                  <a:srgbClr val="828282"/>
                </a:solidFill>
                <a:latin typeface="Impact" panose="020B0806030902050204" pitchFamily="34" charset="0"/>
              </a:rPr>
              <a:t>(ØK)</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28839" y="609880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91372" y="612762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a:lstStyle/>
          <a:p>
            <a:r>
              <a:rPr lang="da-DK" b="1"/>
              <a:t>STRATEGISK TEMA:</a:t>
            </a:r>
          </a:p>
          <a:p>
            <a:r>
              <a:rPr lang="da-DK"/>
              <a:t>Uddannelsesbyen Nykøbing Falster</a:t>
            </a:r>
          </a:p>
          <a:p>
            <a:endParaRPr lang="da-DK"/>
          </a:p>
          <a:p>
            <a:r>
              <a:rPr lang="da-DK" b="1"/>
              <a:t>SUCCESKRITERIE: </a:t>
            </a:r>
          </a:p>
          <a:p>
            <a:r>
              <a:rPr lang="da-DK"/>
              <a:t>At flere gennemfører en kompetencegivende uddannelse i Nykøbing Falster</a:t>
            </a:r>
          </a:p>
          <a:p>
            <a:endParaRPr lang="da-DK"/>
          </a:p>
          <a:p>
            <a:endParaRPr lang="da-DK"/>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a:xfrm>
            <a:off x="2788669" y="1058106"/>
            <a:ext cx="6442075" cy="5163759"/>
          </a:xfrm>
        </p:spPr>
        <p:txBody>
          <a:bodyPr lIns="91440" tIns="45720" rIns="91440" bIns="45720" numCol="3" spcCol="180000" anchor="t"/>
          <a:lstStyle/>
          <a:p>
            <a:pPr algn="l"/>
            <a:r>
              <a:rPr lang="da-DK" b="1" dirty="0">
                <a:latin typeface="Verdana"/>
                <a:ea typeface="Verdana"/>
              </a:rPr>
              <a:t>De unges Guldborgsund</a:t>
            </a:r>
            <a:endParaRPr lang="da-DK" b="1" dirty="0">
              <a:solidFill>
                <a:srgbClr val="000000"/>
              </a:solidFill>
              <a:latin typeface="Verdana"/>
              <a:ea typeface="Verdana"/>
            </a:endParaRPr>
          </a:p>
          <a:p>
            <a:pPr algn="l"/>
            <a:r>
              <a:rPr lang="da-DK" dirty="0">
                <a:latin typeface="Verdana"/>
                <a:ea typeface="Verdana"/>
              </a:rPr>
              <a:t>Initiativet har fokus på at skabe gode rammer for ungeliv og støtte unge i at starte og gennemføre en uddannelse. Når unge føler sig velkomne og involveret, styrkes deres trivsel og motivation. Der er opnået finansiering til aktiviteter for og med unge via tre EU-projekter.</a:t>
            </a:r>
            <a:endParaRPr lang="da-DK" dirty="0"/>
          </a:p>
          <a:p>
            <a:endParaRPr lang="da-DK" b="1">
              <a:solidFill>
                <a:srgbClr val="000000"/>
              </a:solidFill>
              <a:latin typeface="Verdana"/>
              <a:ea typeface="Verdana"/>
            </a:endParaRPr>
          </a:p>
          <a:p>
            <a:r>
              <a:rPr lang="da-DK" b="1" dirty="0">
                <a:latin typeface="Verdana"/>
                <a:ea typeface="Verdana"/>
              </a:rPr>
              <a:t>Case: Demokrati Fitness</a:t>
            </a:r>
          </a:p>
          <a:p>
            <a:pPr algn="l"/>
            <a:r>
              <a:rPr lang="da-DK" dirty="0">
                <a:solidFill>
                  <a:srgbClr val="000000"/>
                </a:solidFill>
                <a:latin typeface="Verdana"/>
                <a:ea typeface="Verdana"/>
              </a:rPr>
              <a:t>Demokrati Fitness er et træningsprogram, hvor unge styrker deres demokratiske deltagelse gennem fysisk og aktiv læring. Ca. 40 lokale aktører er uddannet til at gennemføre sessioner, som opleves som sjove og engagerende af de unge. De får mulighed for at reflektere over samfundstemaer og går derfra med øget motivation og selvtillid. Trænerne oplever, at det rykker ved deltagernes bevidsthed, særligt på grund af den fysiske og ikke-akademiske tilgang. Nykøbing Falster Katedralskole har valgt at gøre Demokrati Fitness til en fast del af introforløbet for nye elever.</a:t>
            </a:r>
            <a:br>
              <a:rPr lang="da-DK" dirty="0">
                <a:solidFill>
                  <a:srgbClr val="000000"/>
                </a:solidFill>
                <a:latin typeface="Verdana"/>
                <a:ea typeface="Verdana"/>
              </a:rPr>
            </a:br>
            <a:endParaRPr lang="da-DK" dirty="0"/>
          </a:p>
          <a:p>
            <a:pPr algn="l"/>
            <a:r>
              <a:rPr lang="da-DK" b="1" dirty="0">
                <a:solidFill>
                  <a:srgbClr val="000000"/>
                </a:solidFill>
                <a:latin typeface="Verdana"/>
                <a:ea typeface="Verdana"/>
              </a:rPr>
              <a:t>Case: Ung Indflydelse - Demokrati for Fremtiden </a:t>
            </a:r>
            <a:br>
              <a:rPr lang="da-DK" b="1" dirty="0">
                <a:solidFill>
                  <a:srgbClr val="000000"/>
                </a:solidFill>
                <a:latin typeface="Verdana"/>
                <a:ea typeface="Verdana"/>
              </a:rPr>
            </a:br>
            <a:r>
              <a:rPr lang="da-DK" dirty="0">
                <a:solidFill>
                  <a:srgbClr val="000000"/>
                </a:solidFill>
                <a:latin typeface="Verdana"/>
                <a:ea typeface="Verdana"/>
              </a:rPr>
              <a:t>Fem kommuner - Guldborgsund, Greve, Nyborg, Vejle og Herning – er gået sammen med </a:t>
            </a:r>
            <a:r>
              <a:rPr lang="da-DK" i="1" err="1">
                <a:solidFill>
                  <a:srgbClr val="000000"/>
                </a:solidFill>
                <a:latin typeface="Verdana"/>
                <a:ea typeface="Verdana"/>
              </a:rPr>
              <a:t>We</a:t>
            </a:r>
            <a:r>
              <a:rPr lang="da-DK" i="1" dirty="0">
                <a:solidFill>
                  <a:srgbClr val="000000"/>
                </a:solidFill>
                <a:latin typeface="Verdana"/>
                <a:ea typeface="Verdana"/>
              </a:rPr>
              <a:t> Do </a:t>
            </a:r>
            <a:r>
              <a:rPr lang="da-DK" i="1" err="1">
                <a:solidFill>
                  <a:srgbClr val="000000"/>
                </a:solidFill>
                <a:latin typeface="Verdana"/>
                <a:ea typeface="Verdana"/>
              </a:rPr>
              <a:t>Democracy</a:t>
            </a:r>
            <a:r>
              <a:rPr lang="da-DK" i="1" dirty="0">
                <a:solidFill>
                  <a:srgbClr val="000000"/>
                </a:solidFill>
                <a:latin typeface="Verdana"/>
                <a:ea typeface="Verdana"/>
              </a:rPr>
              <a:t> </a:t>
            </a:r>
            <a:r>
              <a:rPr lang="da-DK" dirty="0">
                <a:solidFill>
                  <a:srgbClr val="000000"/>
                </a:solidFill>
                <a:latin typeface="Verdana"/>
                <a:ea typeface="Verdana"/>
              </a:rPr>
              <a:t>om et nyt projekt, der skal sikre, at unges stemmer bliver hørt. 60 unge fra de 5 kommuner - udvalgt via lodtrækning - mødes for at dele erfaringer, få ny viden og sammen finde løsninger på, hvordan unge kan få reel indflydelse i det lokale demokrati. </a:t>
            </a:r>
          </a:p>
          <a:p>
            <a:pPr algn="l"/>
            <a:endParaRPr lang="da-DK" dirty="0">
              <a:solidFill>
                <a:srgbClr val="000000"/>
              </a:solidFill>
              <a:latin typeface="Verdana"/>
              <a:ea typeface="Verdana"/>
            </a:endParaRPr>
          </a:p>
          <a:p>
            <a:pPr algn="l"/>
            <a:r>
              <a:rPr lang="da-DK" dirty="0">
                <a:solidFill>
                  <a:srgbClr val="000000"/>
                </a:solidFill>
                <a:latin typeface="Verdana"/>
                <a:ea typeface="Verdana"/>
              </a:rPr>
              <a:t>Projektet kulminerer i en række anbefalinger og et praktisk metodeværktøj, som overdrages til de fem byråd og skal inspirere andre kommuner og aktører. Den første fysiske samling blev skudt i gang i september på Kulturfabrikken i Nykøbing Falster – og arbejdet er i fuld gang. </a:t>
            </a:r>
            <a:endParaRPr lang="da-DK">
              <a:latin typeface="Verdana"/>
              <a:ea typeface="Verdana"/>
            </a:endParaRPr>
          </a:p>
          <a:p>
            <a:pPr algn="l"/>
            <a:endParaRPr lang="da-DK">
              <a:solidFill>
                <a:srgbClr val="000000"/>
              </a:solidFill>
              <a:latin typeface="Verdana"/>
              <a:ea typeface="Verdana"/>
            </a:endParaRPr>
          </a:p>
          <a:p>
            <a:r>
              <a:rPr lang="da-DK" b="1" dirty="0">
                <a:solidFill>
                  <a:srgbClr val="000000"/>
                </a:solidFill>
                <a:latin typeface="Verdana"/>
                <a:ea typeface="Verdana"/>
              </a:rPr>
              <a:t>Case: "HØJTLYDT-festival" i Markedshallen </a:t>
            </a:r>
          </a:p>
          <a:p>
            <a:pPr algn="l"/>
            <a:r>
              <a:rPr lang="da-DK" dirty="0">
                <a:solidFill>
                  <a:srgbClr val="000000"/>
                </a:solidFill>
                <a:latin typeface="Verdana"/>
                <a:ea typeface="Verdana"/>
              </a:rPr>
              <a:t>I maj 2025 blev der afholdt en ungefestival i Markedshallen, hvor unge mødtes på tværs af alder, interesser og baggrund. Formiddagen bød på workshops for gymnasieelever om bl.a. ungeliv og byudvikling. Om eftermiddagen var der åbent for alle med aktiviteter, fællesspisning, politiske samtaler og en drømmevæg, hvor unge delte idéer til et godt ungeliv.</a:t>
            </a:r>
            <a:endParaRPr lang="da-DK" dirty="0"/>
          </a:p>
          <a:p>
            <a:pPr algn="l"/>
            <a:r>
              <a:rPr lang="da-DK" dirty="0">
                <a:solidFill>
                  <a:srgbClr val="000000"/>
                </a:solidFill>
                <a:latin typeface="Verdana"/>
                <a:ea typeface="Verdana"/>
              </a:rPr>
              <a:t>Festivalen blev til i samarbejde med lokale ungeaktører og havde godt 100 deltagere i alt, fordelt på ca. 75 om formiddagen og mellem 30-40 om eftermiddagen. Den styrkede både fællesskabet og kendskabet til Markedshallen og lokale tilbud. Der blev indsamlet værdifulde input på drømmevæggen om et godt ungeliv og festivalen var kendetegnet ved god stemning, fællesskab og trygge rammer, også for sårbare unge. </a:t>
            </a:r>
            <a:endParaRPr lang="da-DK"/>
          </a:p>
          <a:p>
            <a:pPr algn="l"/>
            <a:endParaRPr lang="da-DK" b="1" dirty="0">
              <a:solidFill>
                <a:srgbClr val="000000"/>
              </a:solidFill>
              <a:latin typeface="Verdana"/>
              <a:ea typeface="Verdana"/>
            </a:endParaRPr>
          </a:p>
          <a:p>
            <a:pPr algn="l"/>
            <a:r>
              <a:rPr lang="da-DK" b="1" dirty="0">
                <a:solidFill>
                  <a:srgbClr val="000000"/>
                </a:solidFill>
                <a:latin typeface="Verdana"/>
                <a:ea typeface="Verdana"/>
              </a:rPr>
              <a:t>Case: Fælles Om Ungeliv </a:t>
            </a:r>
            <a:endParaRPr lang="da-DK" dirty="0"/>
          </a:p>
          <a:p>
            <a:r>
              <a:rPr lang="da-DK" dirty="0">
                <a:solidFill>
                  <a:srgbClr val="000000"/>
                </a:solidFill>
                <a:latin typeface="Verdana"/>
                <a:ea typeface="Verdana"/>
              </a:rPr>
              <a:t>Arbejdsgruppen "Fælles om ungeliv" samler lokale aktører for at styrke samarbejdet og dele viden om tilbud til unge. Gruppen består af repræsentanter fra bl.a. skole &amp; uddannelse, UU, SSP, kultur og fritid, </a:t>
            </a:r>
            <a:r>
              <a:rPr lang="da-DK" dirty="0" err="1">
                <a:solidFill>
                  <a:srgbClr val="000000"/>
                </a:solidFill>
                <a:latin typeface="Verdana"/>
                <a:ea typeface="Verdana"/>
              </a:rPr>
              <a:t>Headspace</a:t>
            </a:r>
            <a:r>
              <a:rPr lang="da-DK" dirty="0">
                <a:solidFill>
                  <a:srgbClr val="000000"/>
                </a:solidFill>
                <a:latin typeface="Verdana"/>
                <a:ea typeface="Verdana"/>
              </a:rPr>
              <a:t>, ungdomsskolen, folkesundhed, Markedshallen, Kulturfabrikken, frivilligcentret og beskæftigelsesområdet. Samarbejdet skaber nye muligheder og inspirerer til fælles indsatser for et godt ungeliv.</a:t>
            </a:r>
            <a:endParaRPr lang="da-DK">
              <a:latin typeface="Verdana"/>
              <a:ea typeface="Verdana"/>
            </a:endParaRPr>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A302253D-EB53-403A-B8A6-CD8583468AA2}" type="slidenum">
              <a:rPr kumimoji="0" lang="da-DK" sz="800" b="0" i="0" u="none" strike="noStrike" kern="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da-DK" sz="800" b="0" i="0" u="none" strike="noStrike" kern="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94453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DB6BD24-8B5E-B444-D3F9-FC476CF56E4D}"/>
              </a:ext>
            </a:extLst>
          </p:cNvPr>
          <p:cNvSpPr>
            <a:spLocks noGrp="1"/>
          </p:cNvSpPr>
          <p:nvPr>
            <p:ph type="body" sz="quarter" idx="16"/>
          </p:nvPr>
        </p:nvSpPr>
        <p:spPr/>
        <p:txBody>
          <a:bodyPr/>
          <a:lstStyle/>
          <a:p>
            <a:endParaRPr lang="da-DK"/>
          </a:p>
        </p:txBody>
      </p:sp>
      <p:sp>
        <p:nvSpPr>
          <p:cNvPr id="3" name="Pladsholder til tekst 2">
            <a:extLst>
              <a:ext uri="{FF2B5EF4-FFF2-40B4-BE49-F238E27FC236}">
                <a16:creationId xmlns:a16="http://schemas.microsoft.com/office/drawing/2014/main" id="{BA2D3067-CCB4-DEE7-121A-F96682F9B5AA}"/>
              </a:ext>
            </a:extLst>
          </p:cNvPr>
          <p:cNvSpPr>
            <a:spLocks noGrp="1"/>
          </p:cNvSpPr>
          <p:nvPr>
            <p:ph type="body" sz="quarter" idx="15"/>
          </p:nvPr>
        </p:nvSpPr>
        <p:spPr/>
        <p:txBody>
          <a:bodyPr/>
          <a:lstStyle/>
          <a:p>
            <a:endParaRPr lang="da-DK"/>
          </a:p>
        </p:txBody>
      </p:sp>
      <p:sp>
        <p:nvSpPr>
          <p:cNvPr id="4" name="Pladsholder til tekst 3">
            <a:extLst>
              <a:ext uri="{FF2B5EF4-FFF2-40B4-BE49-F238E27FC236}">
                <a16:creationId xmlns:a16="http://schemas.microsoft.com/office/drawing/2014/main" id="{72BE67FF-6F3C-7A42-6987-D47ED49697FB}"/>
              </a:ext>
            </a:extLst>
          </p:cNvPr>
          <p:cNvSpPr>
            <a:spLocks noGrp="1"/>
          </p:cNvSpPr>
          <p:nvPr>
            <p:ph type="body" sz="quarter" idx="14"/>
          </p:nvPr>
        </p:nvSpPr>
        <p:spPr/>
        <p:txBody>
          <a:bodyPr lIns="91440" tIns="45720" rIns="91440" bIns="45720" anchor="t"/>
          <a:lstStyle/>
          <a:p>
            <a:r>
              <a:rPr lang="da-DK" b="1" dirty="0">
                <a:latin typeface="Verdana"/>
                <a:ea typeface="Verdana"/>
              </a:rPr>
              <a:t>STRATEGISK TEMA:</a:t>
            </a:r>
          </a:p>
          <a:p>
            <a:r>
              <a:rPr lang="da-DK" dirty="0">
                <a:latin typeface="Verdana"/>
                <a:ea typeface="Verdana"/>
              </a:rPr>
              <a:t>Kommunen som attraktiv arbejdsplads</a:t>
            </a:r>
          </a:p>
          <a:p>
            <a:endParaRPr lang="da-DK" dirty="0"/>
          </a:p>
          <a:p>
            <a:r>
              <a:rPr lang="da-DK" b="1" dirty="0">
                <a:latin typeface="Verdana"/>
                <a:ea typeface="Verdana"/>
              </a:rPr>
              <a:t>SUCCESKRITERIE:</a:t>
            </a:r>
            <a:endParaRPr lang="da-DK" b="1" dirty="0"/>
          </a:p>
          <a:p>
            <a:r>
              <a:rPr lang="da-DK" dirty="0">
                <a:latin typeface="Verdana"/>
                <a:ea typeface="Verdana"/>
              </a:rPr>
              <a:t>At den professionelle arbejdsplads understøtter en effektiv løsning af kerneopgaveopgaven til gavn for borgerne</a:t>
            </a:r>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AF828F4E-3CBA-6E48-7140-2253554FF992}"/>
              </a:ext>
            </a:extLst>
          </p:cNvPr>
          <p:cNvSpPr>
            <a:spLocks noGrp="1"/>
          </p:cNvSpPr>
          <p:nvPr>
            <p:ph type="body" sz="quarter" idx="11"/>
          </p:nvPr>
        </p:nvSpPr>
        <p:spPr/>
        <p:txBody>
          <a:bodyPr lIns="91440" tIns="45720" rIns="91440" bIns="45720" numCol="3" spcCol="180000" anchor="t"/>
          <a:lstStyle/>
          <a:p>
            <a:pPr algn="l"/>
            <a:r>
              <a:rPr lang="da-DK" b="1" dirty="0">
                <a:latin typeface="Verdana"/>
                <a:ea typeface="Verdana"/>
              </a:rPr>
              <a:t>De 7 kriterier for den professionelle og attraktive arbejdsplads</a:t>
            </a:r>
          </a:p>
          <a:p>
            <a:pPr algn="l"/>
            <a:r>
              <a:rPr lang="da-DK" dirty="0">
                <a:latin typeface="Verdana"/>
                <a:ea typeface="Verdana"/>
              </a:rPr>
              <a:t>I 2025 har organisationen videreført det målrettede arbejde med de 7 kriterier for den professionelle og attraktive arbejdsplads, som blev udviklet i 2024 i tæt dialog mellem chefgruppen og MED-systemet.  </a:t>
            </a:r>
            <a:endParaRPr lang="da-DK" dirty="0"/>
          </a:p>
          <a:p>
            <a:pPr algn="l"/>
            <a:r>
              <a:rPr lang="da-DK" dirty="0">
                <a:latin typeface="Verdana"/>
                <a:ea typeface="Verdana"/>
              </a:rPr>
              <a:t>Kriterierne blev drøftet på det store dialogmøde med arbejdsmiljøorganisationen i marts 2025, og var temaet på lederdagen i september, hvor ledere på tværs af centre og ledelsesniveauer arbejdede med konkrete dilemmaer fra ledernes hverdag.</a:t>
            </a:r>
            <a:endParaRPr lang="da-DK" dirty="0"/>
          </a:p>
          <a:p>
            <a:pPr algn="l"/>
            <a:endParaRPr lang="da-DK" dirty="0">
              <a:latin typeface="Verdana"/>
              <a:ea typeface="Verdana"/>
            </a:endParaRPr>
          </a:p>
          <a:p>
            <a:pPr algn="l"/>
            <a:r>
              <a:rPr lang="da-DK" b="1" dirty="0">
                <a:latin typeface="Verdana"/>
                <a:ea typeface="Verdana"/>
              </a:rPr>
              <a:t>Kerneopgaven</a:t>
            </a:r>
            <a:r>
              <a:rPr lang="da-DK" dirty="0">
                <a:latin typeface="Verdana"/>
                <a:ea typeface="Verdana"/>
              </a:rPr>
              <a:t> er velindarbejdet og accepteret politisk og administrativt. Den beskriver og fastlægger de bærende, underliggende værdier i relationen mellem kommune og borgere bredt forstået (borgere, foreninger, virksomheder etc.)</a:t>
            </a:r>
          </a:p>
          <a:p>
            <a:pPr algn="l"/>
            <a:r>
              <a:rPr lang="da-DK" dirty="0">
                <a:latin typeface="Verdana"/>
                <a:ea typeface="Verdana"/>
              </a:rPr>
              <a:t>Vi skal styrke borgernes muligheder for at mestre egen tilværelse og i samarbejde med borgerne sikre, at alle kan indgå i relevante fællesskaber.</a:t>
            </a:r>
            <a:endParaRPr lang="da-DK" dirty="0"/>
          </a:p>
          <a:p>
            <a:pPr algn="l"/>
            <a:br>
              <a:rPr lang="en-US" dirty="0">
                <a:latin typeface="Verdana"/>
                <a:ea typeface="Verdana"/>
              </a:rPr>
            </a:br>
            <a:r>
              <a:rPr lang="da-DK" b="1" dirty="0">
                <a:latin typeface="Verdana"/>
                <a:ea typeface="Verdana"/>
              </a:rPr>
              <a:t>Det guldborgsundske mindset </a:t>
            </a:r>
            <a:r>
              <a:rPr lang="da-DK" dirty="0">
                <a:latin typeface="Verdana"/>
                <a:ea typeface="Verdana"/>
              </a:rPr>
              <a:t>handler om forventede værdier for, hvordan man som medarbejder indgår i relationerne til borgerne (bredt forstået) OG kolleger.</a:t>
            </a:r>
            <a:endParaRPr lang="da-DK" dirty="0"/>
          </a:p>
          <a:p>
            <a:pPr marL="171450" indent="-171450" algn="l">
              <a:buAutoNum type="arabicPeriod"/>
            </a:pPr>
            <a:r>
              <a:rPr lang="da-DK" dirty="0">
                <a:latin typeface="Verdana"/>
                <a:ea typeface="Verdana"/>
              </a:rPr>
              <a:t>Åbenhed, dialog og samarbejde</a:t>
            </a:r>
            <a:endParaRPr lang="da-DK" dirty="0"/>
          </a:p>
          <a:p>
            <a:pPr marL="171450" indent="-171450" algn="l">
              <a:buAutoNum type="arabicPeriod"/>
            </a:pPr>
            <a:r>
              <a:rPr lang="da-DK" dirty="0">
                <a:latin typeface="Verdana"/>
                <a:ea typeface="Verdana"/>
              </a:rPr>
              <a:t>Helhedsorienteret og tværgående tilgang</a:t>
            </a:r>
            <a:endParaRPr lang="da-DK" dirty="0"/>
          </a:p>
          <a:p>
            <a:pPr marL="171450" indent="-171450" algn="l">
              <a:buAutoNum type="arabicPeriod"/>
            </a:pPr>
            <a:r>
              <a:rPr lang="da-DK" dirty="0">
                <a:latin typeface="Verdana"/>
                <a:ea typeface="Verdana"/>
              </a:rPr>
              <a:t>Fagligt funderede, rettidige og tidlige indsatser</a:t>
            </a:r>
            <a:endParaRPr lang="da-DK" dirty="0"/>
          </a:p>
          <a:p>
            <a:pPr marL="171450" indent="-171450" algn="l">
              <a:buAutoNum type="arabicPeriod"/>
            </a:pPr>
            <a:r>
              <a:rPr lang="da-DK" dirty="0">
                <a:latin typeface="Verdana"/>
                <a:ea typeface="Verdana"/>
              </a:rPr>
              <a:t>Udnyt potentialerne (Potentialeorientering i modsætning til mangelorientering)</a:t>
            </a:r>
            <a:endParaRPr lang="da-DK" dirty="0"/>
          </a:p>
          <a:p>
            <a:pPr algn="l"/>
            <a:endParaRPr lang="da-DK" dirty="0">
              <a:latin typeface="Verdana"/>
              <a:ea typeface="Verdana"/>
            </a:endParaRPr>
          </a:p>
          <a:p>
            <a:pPr algn="l"/>
            <a:r>
              <a:rPr lang="da-DK" b="1" dirty="0">
                <a:latin typeface="Verdana"/>
                <a:ea typeface="Verdana"/>
              </a:rPr>
              <a:t>De 7 kriterier </a:t>
            </a:r>
            <a:r>
              <a:rPr lang="da-DK" dirty="0">
                <a:latin typeface="Verdana"/>
                <a:ea typeface="Verdana"/>
              </a:rPr>
              <a:t>for den professionelle og attraktive arbejdsplads angiver hegnspælene for, hvordan du som medarbejder og leder forventes at udleve de bærende værdier og indgå i relationer på en professionel og attraktiv arbejdsplads som Guldborgsund Kommune:   </a:t>
            </a:r>
          </a:p>
          <a:p>
            <a:pPr algn="l"/>
            <a:endParaRPr lang="da-DK" dirty="0">
              <a:latin typeface="Verdana"/>
              <a:ea typeface="Verdana"/>
            </a:endParaRPr>
          </a:p>
          <a:p>
            <a:pPr marL="228600" indent="-228600" algn="l">
              <a:buAutoNum type="arabicPeriod"/>
            </a:pPr>
            <a:r>
              <a:rPr lang="da-DK" dirty="0">
                <a:latin typeface="Verdana"/>
                <a:ea typeface="Verdana"/>
              </a:rPr>
              <a:t>Vi er loyale over for politiske beslutninger og den ledelsesmæssige udmøntning af dem </a:t>
            </a:r>
            <a:endParaRPr lang="da-DK" dirty="0"/>
          </a:p>
          <a:p>
            <a:pPr marL="228600" indent="-228600" algn="l">
              <a:buAutoNum type="arabicPeriod"/>
            </a:pPr>
            <a:r>
              <a:rPr lang="da-DK" dirty="0">
                <a:latin typeface="Verdana"/>
                <a:ea typeface="Verdana"/>
              </a:rPr>
              <a:t>Vi fremstår og agerer professionelt i samarbejdet med kolleger, borgere, politikere og samarbejdspartnere </a:t>
            </a:r>
            <a:endParaRPr lang="da-DK" dirty="0"/>
          </a:p>
          <a:p>
            <a:pPr marL="228600" indent="-228600" algn="l">
              <a:buAutoNum type="arabicPeriod"/>
            </a:pPr>
            <a:r>
              <a:rPr lang="da-DK" dirty="0">
                <a:latin typeface="Verdana"/>
                <a:ea typeface="Verdana"/>
              </a:rPr>
              <a:t>Vi har velfungerende fysiske rammer, systemer og værktøjer til rådighed for at understøtte en professionel opgaveløsning. Vi har ret og pligt til at:</a:t>
            </a:r>
            <a:endParaRPr lang="da-DK" dirty="0"/>
          </a:p>
          <a:p>
            <a:pPr marL="228600" indent="-228600" algn="l">
              <a:buAutoNum type="arabicPeriod"/>
            </a:pPr>
            <a:r>
              <a:rPr lang="da-DK" dirty="0">
                <a:latin typeface="Verdana"/>
                <a:ea typeface="Verdana"/>
              </a:rPr>
              <a:t>indgå i åben og konstruktiv dialog </a:t>
            </a:r>
            <a:endParaRPr lang="da-DK">
              <a:latin typeface="Verdana"/>
              <a:ea typeface="Verdana"/>
            </a:endParaRPr>
          </a:p>
          <a:p>
            <a:pPr marL="228600" indent="-228600" algn="l">
              <a:buAutoNum type="arabicPeriod"/>
            </a:pPr>
            <a:r>
              <a:rPr lang="da-DK" dirty="0">
                <a:latin typeface="Verdana"/>
                <a:ea typeface="Verdana"/>
              </a:rPr>
              <a:t>indgå i faglig og personlig kompetenceudvikling, </a:t>
            </a:r>
          </a:p>
          <a:p>
            <a:pPr marL="228600" indent="-228600" algn="l">
              <a:buAutoNum type="arabicPeriod"/>
            </a:pPr>
            <a:r>
              <a:rPr lang="da-DK" dirty="0">
                <a:latin typeface="Verdana"/>
                <a:ea typeface="Verdana"/>
              </a:rPr>
              <a:t>indgå i og udøve tydelig ledelse </a:t>
            </a:r>
          </a:p>
          <a:p>
            <a:pPr marL="228600" indent="-228600" algn="l">
              <a:buAutoNum type="arabicPeriod"/>
            </a:pPr>
            <a:r>
              <a:rPr lang="da-DK" dirty="0">
                <a:latin typeface="Verdana"/>
                <a:ea typeface="Verdana"/>
              </a:rPr>
              <a:t>fleksibilitet forstås som et gensidigt ansvar i forhold til arbejdstid, arbejdssted og opgaveløsning</a:t>
            </a:r>
            <a:endParaRPr lang="da-DK">
              <a:latin typeface="Verdana"/>
              <a:ea typeface="Verdana"/>
            </a:endParaRPr>
          </a:p>
          <a:p>
            <a:pPr marL="228600" indent="-228600" algn="l">
              <a:buAutoNum type="arabicPeriod"/>
            </a:pPr>
            <a:endParaRPr lang="da-DK" dirty="0">
              <a:latin typeface="Verdana"/>
              <a:ea typeface="Verdana"/>
            </a:endParaRPr>
          </a:p>
          <a:p>
            <a:pPr marL="228600" indent="-228600">
              <a:buAutoNum type="arabicPeriod"/>
            </a:pPr>
            <a:endParaRPr lang="da-DK" dirty="0">
              <a:latin typeface="Verdana"/>
              <a:ea typeface="Verdana"/>
            </a:endParaRPr>
          </a:p>
        </p:txBody>
      </p:sp>
      <p:sp>
        <p:nvSpPr>
          <p:cNvPr id="6" name="Pladsholder til slidenummer 5">
            <a:extLst>
              <a:ext uri="{FF2B5EF4-FFF2-40B4-BE49-F238E27FC236}">
                <a16:creationId xmlns:a16="http://schemas.microsoft.com/office/drawing/2014/main" id="{F6929A05-A4BF-761A-B823-B9ECBAD06AF4}"/>
              </a:ext>
            </a:extLst>
          </p:cNvPr>
          <p:cNvSpPr>
            <a:spLocks noGrp="1"/>
          </p:cNvSpPr>
          <p:nvPr>
            <p:ph type="sldNum" sz="quarter" idx="4"/>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A302253D-EB53-403A-B8A6-CD8583468AA2}" type="slidenum">
              <a:rPr kumimoji="0" lang="da-DK" sz="800" b="0" i="0" u="none" strike="noStrike" kern="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3</a:t>
            </a:fld>
            <a:endParaRPr kumimoji="0" lang="da-DK" sz="800" b="0" i="0" u="none" strike="noStrike" kern="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768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F27591C-BD95-6D66-AD19-20E83F7C94E2}"/>
              </a:ext>
            </a:extLst>
          </p:cNvPr>
          <p:cNvSpPr>
            <a:spLocks noGrp="1"/>
          </p:cNvSpPr>
          <p:nvPr>
            <p:ph type="body" sz="quarter" idx="16"/>
          </p:nvPr>
        </p:nvSpPr>
        <p:spPr/>
        <p:txBody>
          <a:bodyPr/>
          <a:lstStyle/>
          <a:p>
            <a:endParaRPr lang="da-DK"/>
          </a:p>
        </p:txBody>
      </p:sp>
      <p:sp>
        <p:nvSpPr>
          <p:cNvPr id="3" name="Pladsholder til tekst 2">
            <a:extLst>
              <a:ext uri="{FF2B5EF4-FFF2-40B4-BE49-F238E27FC236}">
                <a16:creationId xmlns:a16="http://schemas.microsoft.com/office/drawing/2014/main" id="{C060876B-7849-2224-CD75-A7676BB1699E}"/>
              </a:ext>
            </a:extLst>
          </p:cNvPr>
          <p:cNvSpPr>
            <a:spLocks noGrp="1"/>
          </p:cNvSpPr>
          <p:nvPr>
            <p:ph type="body" sz="quarter" idx="15"/>
          </p:nvPr>
        </p:nvSpPr>
        <p:spPr/>
        <p:txBody>
          <a:bodyPr/>
          <a:lstStyle/>
          <a:p>
            <a:endParaRPr lang="da-DK"/>
          </a:p>
        </p:txBody>
      </p:sp>
      <p:sp>
        <p:nvSpPr>
          <p:cNvPr id="4" name="Pladsholder til tekst 3">
            <a:extLst>
              <a:ext uri="{FF2B5EF4-FFF2-40B4-BE49-F238E27FC236}">
                <a16:creationId xmlns:a16="http://schemas.microsoft.com/office/drawing/2014/main" id="{29722CDE-7037-3444-8BA4-3E9897F8A99E}"/>
              </a:ext>
            </a:extLst>
          </p:cNvPr>
          <p:cNvSpPr>
            <a:spLocks noGrp="1"/>
          </p:cNvSpPr>
          <p:nvPr>
            <p:ph type="body" sz="quarter" idx="14"/>
          </p:nvPr>
        </p:nvSpPr>
        <p:spPr/>
        <p:txBody>
          <a:bodyPr lIns="91440" tIns="45720" rIns="91440" bIns="45720" anchor="t"/>
          <a:lstStyle/>
          <a:p>
            <a:r>
              <a:rPr lang="da-DK" b="1" dirty="0">
                <a:latin typeface="Verdana"/>
                <a:ea typeface="Verdana"/>
              </a:rPr>
              <a:t>STRATEGISK TEMA:</a:t>
            </a:r>
          </a:p>
          <a:p>
            <a:r>
              <a:rPr lang="da-DK" dirty="0">
                <a:latin typeface="Verdana"/>
                <a:ea typeface="Verdana"/>
              </a:rPr>
              <a:t>Kommunen som attraktiv arbejdsplads</a:t>
            </a:r>
          </a:p>
          <a:p>
            <a:endParaRPr lang="da-DK" dirty="0"/>
          </a:p>
          <a:p>
            <a:pPr algn="l"/>
            <a:r>
              <a:rPr lang="da-DK" b="1"/>
              <a:t>SUCCESKRITERIE:</a:t>
            </a:r>
            <a:endParaRPr lang="da-DK">
              <a:solidFill>
                <a:srgbClr val="000000"/>
              </a:solidFill>
            </a:endParaRPr>
          </a:p>
          <a:p>
            <a:r>
              <a:rPr lang="da-DK" dirty="0">
                <a:latin typeface="Verdana"/>
                <a:ea typeface="Verdana"/>
              </a:rPr>
              <a:t>At vi kan fastholde og rekruttere arbejdskraft</a:t>
            </a:r>
            <a:endParaRPr lang="da-DK" dirty="0"/>
          </a:p>
          <a:p>
            <a:endParaRPr lang="da-DK" dirty="0"/>
          </a:p>
          <a:p>
            <a:r>
              <a:rPr lang="da-DK" dirty="0">
                <a:latin typeface="Verdana"/>
                <a:ea typeface="Verdana"/>
              </a:rPr>
              <a:t>At den professionelle arbejdsplads understøtter en effektiv løsning af kerneopgaven til gavn for borgerne</a:t>
            </a:r>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80782E3E-B36A-C69F-7D71-348DDF2AF381}"/>
              </a:ext>
            </a:extLst>
          </p:cNvPr>
          <p:cNvSpPr>
            <a:spLocks noGrp="1"/>
          </p:cNvSpPr>
          <p:nvPr>
            <p:ph type="body" sz="quarter" idx="11"/>
          </p:nvPr>
        </p:nvSpPr>
        <p:spPr/>
        <p:txBody>
          <a:bodyPr lIns="91440" tIns="45720" rIns="91440" bIns="45720" numCol="3" spcCol="180000" anchor="t"/>
          <a:lstStyle/>
          <a:p>
            <a:pPr algn="l"/>
            <a:r>
              <a:rPr lang="da-DK" b="1" dirty="0">
                <a:latin typeface="Verdana"/>
                <a:ea typeface="Verdana"/>
              </a:rPr>
              <a:t>Case: Kompetenceudviklingsstrategien</a:t>
            </a:r>
          </a:p>
          <a:p>
            <a:pPr algn="l"/>
            <a:r>
              <a:rPr lang="da-DK" dirty="0">
                <a:latin typeface="Verdana"/>
                <a:ea typeface="Verdana"/>
              </a:rPr>
              <a:t>Kompetenceudviklingsstrategien er et centralt og understøttende redskab til at sikre de rette kompetencer til kerneopgaven på tværs af centre og afdelinger. Strategien fremhæver både målrettede og tværorganisatoriske kompetenceudviklingsaktiviteter, hvor ledelse og medarbejdere indgår i dialog om udviklingsbehov og evaluering af forløb.</a:t>
            </a:r>
            <a:endParaRPr lang="da-DK" dirty="0"/>
          </a:p>
          <a:p>
            <a:pPr algn="l"/>
            <a:endParaRPr lang="da-DK" dirty="0">
              <a:latin typeface="Verdana"/>
              <a:ea typeface="Verdana"/>
            </a:endParaRPr>
          </a:p>
          <a:p>
            <a:pPr algn="l"/>
            <a:r>
              <a:rPr lang="da-DK" dirty="0">
                <a:latin typeface="Verdana"/>
                <a:ea typeface="Verdana"/>
              </a:rPr>
              <a:t>Der gennemføres kompetenceudviklingsaktiviteter, som er tilpasset specifikke afdelinger og medarbejdere. Samtidig er der fokus på tværgående samarbejder og vidensdeling. </a:t>
            </a:r>
          </a:p>
          <a:p>
            <a:pPr algn="l"/>
            <a:r>
              <a:rPr lang="da-DK" dirty="0">
                <a:latin typeface="Verdana"/>
                <a:ea typeface="Verdana"/>
              </a:rPr>
              <a:t>Ledelsen spiller en aktiv rolle i at rammesætte og kommunikere organisationens mål, blandt andet gennem systematiske MUS og GRUS samtaler. Evaluering og opfølgning på kompetenceudviklingsforløb foregår løbende. </a:t>
            </a:r>
            <a:endParaRPr lang="da-DK" dirty="0"/>
          </a:p>
          <a:p>
            <a:pPr algn="l"/>
            <a:endParaRPr lang="da-DK" dirty="0">
              <a:latin typeface="Verdana"/>
              <a:ea typeface="Verdana"/>
            </a:endParaRPr>
          </a:p>
          <a:p>
            <a:pPr algn="l"/>
            <a:r>
              <a:rPr lang="da-DK" dirty="0">
                <a:latin typeface="Verdana"/>
                <a:ea typeface="Verdana"/>
              </a:rPr>
              <a:t>Fremadrettet anbefales øget fokus på systematisk vidensdeling, styrkelse af tværorganisatoriske samarbejder og udvikling af kompetencer inden for nye områder som kunstig intelligens, for at understøtte kerneopgaven og gøre arbejdspladsen endnu mere attraktiv.</a:t>
            </a:r>
          </a:p>
          <a:p>
            <a:pPr algn="l"/>
            <a:endParaRPr lang="da-DK" dirty="0">
              <a:latin typeface="Verdana"/>
              <a:ea typeface="Verdana"/>
            </a:endParaRPr>
          </a:p>
          <a:p>
            <a:pPr algn="l"/>
            <a:r>
              <a:rPr lang="da-DK" b="1" dirty="0">
                <a:latin typeface="Verdana"/>
                <a:ea typeface="Verdana"/>
              </a:rPr>
              <a:t>Case: Digital ledelse </a:t>
            </a:r>
          </a:p>
          <a:p>
            <a:pPr algn="l"/>
            <a:r>
              <a:rPr lang="da-DK" dirty="0">
                <a:latin typeface="Verdana"/>
                <a:ea typeface="Verdana"/>
              </a:rPr>
              <a:t>Kompetenceudviklingsforløbet i digital ledelse er en del af chefgruppens tværgående kompetenceudviklingsplan. Formålet er at styrke ledernes evne til at arbejde strategisk og ledelsesmæssigt med digital teknologi, så det understøtter løsningen af kommunens fælles kerneopgave. Forløbet er yderligere aktualiseret af byrådets prioritering af digitalisering i det seneste budgetforlig. </a:t>
            </a:r>
            <a:endParaRPr lang="da-DK" dirty="0"/>
          </a:p>
          <a:p>
            <a:pPr algn="l"/>
            <a:r>
              <a:rPr lang="da-DK" dirty="0">
                <a:latin typeface="Verdana"/>
                <a:ea typeface="Verdana"/>
              </a:rPr>
              <a:t>Det er ikke et krav, at lederne bliver tekniske eksperter, men de skal kunne kommunikere med teknologiske specialister og forstå, hvordan teknologi kan skabe værdi i opgaveløsningen. </a:t>
            </a:r>
            <a:endParaRPr lang="da-DK" dirty="0"/>
          </a:p>
          <a:p>
            <a:pPr algn="l"/>
            <a:endParaRPr lang="da-DK" dirty="0">
              <a:latin typeface="Verdana"/>
              <a:ea typeface="Verdana"/>
            </a:endParaRPr>
          </a:p>
          <a:p>
            <a:pPr algn="l"/>
            <a:r>
              <a:rPr lang="da-DK" b="1" dirty="0">
                <a:latin typeface="Verdana"/>
                <a:ea typeface="Verdana"/>
              </a:rPr>
              <a:t>Reformerne</a:t>
            </a:r>
          </a:p>
          <a:p>
            <a:pPr algn="l"/>
            <a:r>
              <a:rPr lang="da-DK" dirty="0">
                <a:latin typeface="Verdana"/>
                <a:ea typeface="Verdana"/>
              </a:rPr>
              <a:t>Organisationen forbereder sig på at understøtte de kommende reformer. Det sker gennem tidlig inddragelse af MED-systemet, styrket kompetenceudvikling blandt ledere og medarbejdere samt fokus på fleksible arbejdsvilkår og forandringsparathed. Der prioriteres tydelig kommunikation og ledelsesstøtte, så alle er rustet til at håndtere nye krav og opgaver. </a:t>
            </a:r>
            <a:endParaRPr lang="da-DK" dirty="0"/>
          </a:p>
          <a:p>
            <a:pPr algn="l"/>
            <a:endParaRPr lang="da-DK" dirty="0">
              <a:latin typeface="Verdana"/>
              <a:ea typeface="Verdana"/>
            </a:endParaRPr>
          </a:p>
          <a:p>
            <a:pPr algn="l"/>
            <a:r>
              <a:rPr lang="da-DK" dirty="0">
                <a:latin typeface="Verdana"/>
                <a:ea typeface="Verdana"/>
              </a:rPr>
              <a:t>Målet er, at Guldborgsund Kommune fortsat kan tiltrække og fastholde kvalificeret arbejdskraft og levere velfærd af høj kvalitet – også under forandring.</a:t>
            </a:r>
            <a:endParaRPr lang="da-DK" dirty="0"/>
          </a:p>
          <a:p>
            <a:endParaRPr lang="da-DK" dirty="0">
              <a:latin typeface="Verdana"/>
              <a:ea typeface="Verdana"/>
            </a:endParaRPr>
          </a:p>
        </p:txBody>
      </p:sp>
      <p:sp>
        <p:nvSpPr>
          <p:cNvPr id="6" name="Pladsholder til slidenummer 5">
            <a:extLst>
              <a:ext uri="{FF2B5EF4-FFF2-40B4-BE49-F238E27FC236}">
                <a16:creationId xmlns:a16="http://schemas.microsoft.com/office/drawing/2014/main" id="{4B7C3D7D-BC99-3FF5-34DE-D7A52F9B51C4}"/>
              </a:ext>
            </a:extLst>
          </p:cNvPr>
          <p:cNvSpPr>
            <a:spLocks noGrp="1"/>
          </p:cNvSpPr>
          <p:nvPr>
            <p:ph type="sldNum" sz="quarter" idx="4"/>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A302253D-EB53-403A-B8A6-CD8583468AA2}" type="slidenum">
              <a:rPr kumimoji="0" lang="da-DK" sz="800" b="0" i="0" u="none" strike="noStrike" kern="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4</a:t>
            </a:fld>
            <a:endParaRPr kumimoji="0" lang="da-DK" sz="800" b="0" i="0" u="none" strike="noStrike" kern="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15512080"/>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6942A6-07E5-4766-BE54-ACC32C325324}">
  <ds:schemaRefs>
    <ds:schemaRef ds:uri="http://schemas.microsoft.com/sharepoint/v3/contenttype/forms"/>
  </ds:schemaRefs>
</ds:datastoreItem>
</file>

<file path=customXml/itemProps2.xml><?xml version="1.0" encoding="utf-8"?>
<ds:datastoreItem xmlns:ds="http://schemas.openxmlformats.org/officeDocument/2006/customXml" ds:itemID="{AF12B0C1-71F8-4363-8D3C-5481C433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7c3b2-8a31-4bef-80a9-46aabab4b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3243</TotalTime>
  <Words>1211</Words>
  <Application>Microsoft Office PowerPoint</Application>
  <PresentationFormat>A4-papir (210 x 297 mm)</PresentationFormat>
  <Paragraphs>84</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7</vt:i4>
      </vt:variant>
      <vt:variant>
        <vt:lpstr>Slidetitler</vt:lpstr>
      </vt:variant>
      <vt:variant>
        <vt:i4>4</vt:i4>
      </vt:variant>
    </vt:vector>
  </HeadingPairs>
  <TitlesOfParts>
    <vt:vector size="15" baseType="lpstr">
      <vt:lpstr>Arial</vt:lpstr>
      <vt:lpstr>Calibri</vt:lpstr>
      <vt:lpstr>Impact</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Lone Gjerulff Bak</cp:lastModifiedBy>
  <cp:revision>79</cp:revision>
  <cp:lastPrinted>2023-02-24T07:54:19Z</cp:lastPrinted>
  <dcterms:created xsi:type="dcterms:W3CDTF">2023-02-20T13:38:19Z</dcterms:created>
  <dcterms:modified xsi:type="dcterms:W3CDTF">2025-10-30T08:51:08Z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