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4"/>
  </p:notesMasterIdLst>
  <p:handoutMasterIdLst>
    <p:handoutMasterId r:id="rId15"/>
  </p:handoutMasterIdLst>
  <p:sldIdLst>
    <p:sldId id="273" r:id="rId11"/>
    <p:sldId id="275" r:id="rId12"/>
    <p:sldId id="278" r:id="rId13"/>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07854-E926-4F17-868A-6EE76BC4C745}" v="1" dt="2025-10-30T21:17:08.4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p:scale>
          <a:sx n="113" d="100"/>
          <a:sy n="113" d="100"/>
        </p:scale>
        <p:origin x="307" y="-970"/>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tte Aagaard" userId="716eea56-a0ff-4dd6-bc90-491078b7bcc0" providerId="ADAL" clId="{23642DE7-39A1-4261-BEE2-78BA09C41AE6}"/>
    <pc:docChg chg="custSel modSld">
      <pc:chgData name="Gitte Aagaard" userId="716eea56-a0ff-4dd6-bc90-491078b7bcc0" providerId="ADAL" clId="{23642DE7-39A1-4261-BEE2-78BA09C41AE6}" dt="2025-10-30T21:23:44.338" v="617" actId="6549"/>
      <pc:docMkLst>
        <pc:docMk/>
      </pc:docMkLst>
      <pc:sldChg chg="modSp mod">
        <pc:chgData name="Gitte Aagaard" userId="716eea56-a0ff-4dd6-bc90-491078b7bcc0" providerId="ADAL" clId="{23642DE7-39A1-4261-BEE2-78BA09C41AE6}" dt="2025-10-30T21:23:44.338" v="617" actId="6549"/>
        <pc:sldMkLst>
          <pc:docMk/>
          <pc:sldMk cId="1403178490" sldId="278"/>
        </pc:sldMkLst>
        <pc:spChg chg="mod">
          <ac:chgData name="Gitte Aagaard" userId="716eea56-a0ff-4dd6-bc90-491078b7bcc0" providerId="ADAL" clId="{23642DE7-39A1-4261-BEE2-78BA09C41AE6}" dt="2025-10-30T21:23:44.338" v="617" actId="6549"/>
          <ac:spMkLst>
            <pc:docMk/>
            <pc:sldMk cId="1403178490" sldId="278"/>
            <ac:spMk id="5" creationId="{E639362E-C415-2085-4155-BDE67ED671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30-10-2025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30-10-2025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0000"/>
                </a:solidFill>
                <a:effectLst/>
                <a:latin typeface="Times New Roman" panose="02020603050405020304" pitchFamily="18" charset="0"/>
              </a:rPr>
              <a:t> </a:t>
            </a:r>
            <a:endParaRPr lang="da-DK" dirty="0"/>
          </a:p>
        </p:txBody>
      </p:sp>
      <p:sp>
        <p:nvSpPr>
          <p:cNvPr id="4" name="Pladsholder til slidenummer 3"/>
          <p:cNvSpPr>
            <a:spLocks noGrp="1"/>
          </p:cNvSpPr>
          <p:nvPr>
            <p:ph type="sldNum" sz="quarter" idx="5"/>
          </p:nvPr>
        </p:nvSpPr>
        <p:spPr/>
        <p:txBody>
          <a:bodyPr/>
          <a:lstStyle/>
          <a:p>
            <a:fld id="{54C9112A-3A55-4AAE-8387-3ACAB56B0B6F}" type="slidenum">
              <a:rPr lang="da-DK" smtClean="0"/>
              <a:t>3</a:t>
            </a:fld>
            <a:endParaRPr lang="da-DK"/>
          </a:p>
        </p:txBody>
      </p:sp>
    </p:spTree>
    <p:extLst>
      <p:ext uri="{BB962C8B-B14F-4D97-AF65-F5344CB8AC3E}">
        <p14:creationId xmlns:p14="http://schemas.microsoft.com/office/powerpoint/2010/main" val="419576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dirty="0">
                <a:latin typeface="Verdana"/>
                <a:cs typeface="Verdana"/>
              </a:rPr>
              <a:t>Ældre </a:t>
            </a:r>
            <a:r>
              <a:rPr lang="da-DK" sz="1200" b="1">
                <a:latin typeface="Verdana"/>
                <a:cs typeface="Verdana"/>
              </a:rPr>
              <a:t>og Omsorgsudvalget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ÆLDRE OG OMSORGSUDVALGET</a:t>
            </a:r>
            <a:r>
              <a:rPr lang="en-US" sz="2500" dirty="0">
                <a:solidFill>
                  <a:srgbClr val="C4262D"/>
                </a:solidFill>
                <a:latin typeface="Impact" panose="020B0806030902050204" pitchFamily="34" charset="0"/>
              </a:rPr>
              <a:t> </a:t>
            </a:r>
            <a:r>
              <a:rPr lang="en-US" sz="2500" dirty="0">
                <a:solidFill>
                  <a:srgbClr val="828282"/>
                </a:solidFill>
                <a:latin typeface="Impact" panose="020B0806030902050204" pitchFamily="34" charset="0"/>
              </a:rPr>
              <a:t>(ÆOU)</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28839" y="609880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91372" y="612762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a:lstStyle/>
          <a:p>
            <a:r>
              <a:rPr lang="da-DK" dirty="0"/>
              <a:t>ET GODT ERHVERVSKLIMA og GRØN OMSTILLING</a:t>
            </a:r>
          </a:p>
          <a:p>
            <a:endParaRPr lang="da-DK" dirty="0"/>
          </a:p>
          <a:p>
            <a:r>
              <a:rPr lang="da-DK" dirty="0"/>
              <a:t>Det er en succes, når ældre borgere er trygge og tilfredse ved at modtage digitale ydelser. </a:t>
            </a:r>
          </a:p>
          <a:p>
            <a:endParaRPr lang="da-DK" dirty="0"/>
          </a:p>
          <a:p>
            <a:r>
              <a:rPr lang="da-DK" dirty="0"/>
              <a:t>Det er en succes, når borger oplever positive effekter/</a:t>
            </a:r>
          </a:p>
          <a:p>
            <a:r>
              <a:rPr lang="da-DK" dirty="0"/>
              <a:t>større selvstændighed ift. digitalisering.</a:t>
            </a:r>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p:txBody>
          <a:bodyPr/>
          <a:lstStyle/>
          <a:p>
            <a:r>
              <a:rPr lang="da-DK" b="1" dirty="0"/>
              <a:t>Case: </a:t>
            </a:r>
          </a:p>
          <a:p>
            <a:r>
              <a:rPr lang="da-DK" b="1" dirty="0"/>
              <a:t>Digital understøttet træning</a:t>
            </a:r>
          </a:p>
          <a:p>
            <a:endParaRPr lang="da-DK" dirty="0"/>
          </a:p>
          <a:p>
            <a:r>
              <a:rPr lang="da-DK" dirty="0"/>
              <a:t>Digital understøttet træning – også kaldet DUT - er træning til og med borgere, der bor i eget hjem. Træningen leveres via en app og indledes med, at en medarbejder i plejen screener borgeren og dernæst genereres et træningsprogram tilpasset borgerens behov. Forløbet varer i op til 12 uger, hvor borger og medarbejder træner sammen. </a:t>
            </a:r>
          </a:p>
          <a:p>
            <a:endParaRPr lang="da-DK" dirty="0"/>
          </a:p>
          <a:p>
            <a:r>
              <a:rPr lang="da-DK" dirty="0"/>
              <a:t>Ambitionerne ved brug af digital træning er, at vi via en digital ydelse i borgers eget hjem øger eller fastholder borgers funktionsniveau og livstilfredshed. Ligeledes er det en måde at styrke fokus på rehabilitering og vedligehold i plejen, så borgerne kan bevare livskvalitet og </a:t>
            </a:r>
            <a:r>
              <a:rPr lang="da-DK" dirty="0" err="1"/>
              <a:t>selvhjulpenhed</a:t>
            </a:r>
            <a:r>
              <a:rPr lang="da-DK" dirty="0"/>
              <a:t> i hverdagen længst muligt. </a:t>
            </a:r>
          </a:p>
          <a:p>
            <a:endParaRPr lang="da-DK" dirty="0"/>
          </a:p>
          <a:p>
            <a:r>
              <a:rPr lang="da-DK" dirty="0"/>
              <a:t>Digital understøttet træning begyndte i 2023 som et projekt, med inddragelse af medarbejdere og prøvehandlinger i én hjemmeplejegruppe. I dag er digital understøttet træning udbredt i alle hjemmepleje-grupper og afprøves også på de midlertidige døgnophold på Solgården. Der er også medarbejdere hos privatleverandør, der er oplært i at anvende appen. </a:t>
            </a:r>
          </a:p>
          <a:p>
            <a:endParaRPr lang="da-DK" dirty="0"/>
          </a:p>
          <a:p>
            <a:r>
              <a:rPr lang="da-DK" dirty="0"/>
              <a:t>Digital understøttet træning er i foråret 2025 blevet evalueret.</a:t>
            </a:r>
          </a:p>
          <a:p>
            <a:endParaRPr lang="da-DK" dirty="0"/>
          </a:p>
          <a:p>
            <a:r>
              <a:rPr lang="da-DK" u="sng" dirty="0"/>
              <a:t>Udbredelse</a:t>
            </a:r>
            <a:r>
              <a:rPr lang="da-DK" dirty="0"/>
              <a:t> i 2024 har været: </a:t>
            </a:r>
          </a:p>
          <a:p>
            <a:pPr marL="171450" indent="-171450">
              <a:buFont typeface="Arial" panose="020B0604020202020204" pitchFamily="34" charset="0"/>
              <a:buChar char="•"/>
            </a:pPr>
            <a:r>
              <a:rPr lang="da-DK" dirty="0"/>
              <a:t>101 borgere har opstartet træningsforløb</a:t>
            </a:r>
          </a:p>
          <a:p>
            <a:pPr marL="171450" indent="-171450">
              <a:buFont typeface="Arial" panose="020B0604020202020204" pitchFamily="34" charset="0"/>
              <a:buChar char="•"/>
            </a:pPr>
            <a:r>
              <a:rPr lang="da-DK" dirty="0"/>
              <a:t>68 borgere har gennemført 8-12 ugers træning</a:t>
            </a:r>
          </a:p>
          <a:p>
            <a:pPr marL="171450" indent="-171450">
              <a:buFont typeface="Arial" panose="020B0604020202020204" pitchFamily="34" charset="0"/>
              <a:buChar char="•"/>
            </a:pPr>
            <a:r>
              <a:rPr lang="da-DK" dirty="0"/>
              <a:t>15 borgere gennemførte ikke 8 ugers træning</a:t>
            </a:r>
          </a:p>
          <a:p>
            <a:pPr marL="171450" indent="-171450">
              <a:buFont typeface="Arial" panose="020B0604020202020204" pitchFamily="34" charset="0"/>
              <a:buChar char="•"/>
            </a:pPr>
            <a:r>
              <a:rPr lang="da-DK" dirty="0"/>
              <a:t>18 borgere trænede stadig ved udgangen af 2024</a:t>
            </a:r>
          </a:p>
          <a:p>
            <a:endParaRPr lang="da-DK" dirty="0"/>
          </a:p>
          <a:p>
            <a:r>
              <a:rPr lang="da-DK" u="sng" dirty="0"/>
              <a:t>Borgerprofil</a:t>
            </a:r>
            <a:r>
              <a:rPr lang="da-DK" dirty="0"/>
              <a:t> der deltager: </a:t>
            </a:r>
          </a:p>
          <a:p>
            <a:pPr marL="171450" indent="-171450">
              <a:buFont typeface="Arial" panose="020B0604020202020204" pitchFamily="34" charset="0"/>
              <a:buChar char="•"/>
            </a:pPr>
            <a:r>
              <a:rPr lang="da-DK" dirty="0"/>
              <a:t>Gennemsnitsalder 82,34 år</a:t>
            </a:r>
          </a:p>
          <a:p>
            <a:pPr marL="171450" indent="-171450">
              <a:buFont typeface="Arial" panose="020B0604020202020204" pitchFamily="34" charset="0"/>
              <a:buChar char="•"/>
            </a:pPr>
            <a:r>
              <a:rPr lang="da-DK" dirty="0"/>
              <a:t>Funktionsscore ved start 63,3 (=moderat afhængighed, tæt på svær afhængighed)</a:t>
            </a:r>
          </a:p>
          <a:p>
            <a:pPr marL="171450" indent="-171450">
              <a:buFont typeface="Arial" panose="020B0604020202020204" pitchFamily="34" charset="0"/>
              <a:buChar char="•"/>
            </a:pPr>
            <a:r>
              <a:rPr lang="da-DK" dirty="0"/>
              <a:t>Rejse-sætte-sig score ved start 5,75 (normalscore for aldersgruppen er 12-13)</a:t>
            </a:r>
          </a:p>
          <a:p>
            <a:pPr marL="171450" indent="-171450">
              <a:buFont typeface="Arial" panose="020B0604020202020204" pitchFamily="34" charset="0"/>
              <a:buChar char="•"/>
            </a:pPr>
            <a:endParaRPr lang="da-DK" dirty="0"/>
          </a:p>
          <a:p>
            <a:r>
              <a:rPr lang="da-DK" u="sng" dirty="0"/>
              <a:t>Målt effekt </a:t>
            </a:r>
            <a:r>
              <a:rPr lang="da-DK" dirty="0"/>
              <a:t>hos deltagerne:</a:t>
            </a:r>
          </a:p>
          <a:p>
            <a:pPr marL="171450" indent="-171450">
              <a:buFont typeface="Arial" panose="020B0604020202020204" pitchFamily="34" charset="0"/>
              <a:buChar char="•"/>
            </a:pPr>
            <a:r>
              <a:rPr lang="da-DK" dirty="0"/>
              <a:t>71 pct. oplever effekt på enten funktionsniveau eller selvvurderet livskvalitet</a:t>
            </a:r>
          </a:p>
          <a:p>
            <a:pPr marL="171450" indent="-171450">
              <a:buFont typeface="Arial" panose="020B0604020202020204" pitchFamily="34" charset="0"/>
              <a:buChar char="•"/>
            </a:pPr>
            <a:r>
              <a:rPr lang="da-DK" dirty="0"/>
              <a:t>14 pct. fastholdte deres funktionsniveau eller selvvurderede livskvalitet</a:t>
            </a:r>
          </a:p>
          <a:p>
            <a:pPr marL="171450" indent="-171450">
              <a:buFont typeface="Arial" panose="020B0604020202020204" pitchFamily="34" charset="0"/>
              <a:buChar char="•"/>
            </a:pPr>
            <a:r>
              <a:rPr lang="da-DK" dirty="0"/>
              <a:t>15 pct. oplevede et fald i funktionsniveau eller selvvurderet livskvalitet</a:t>
            </a:r>
          </a:p>
          <a:p>
            <a:pPr marL="171450" indent="-171450">
              <a:buFont typeface="Arial" panose="020B0604020202020204" pitchFamily="34" charset="0"/>
              <a:buChar char="•"/>
            </a:pPr>
            <a:endParaRPr lang="da-DK" dirty="0"/>
          </a:p>
          <a:p>
            <a:r>
              <a:rPr lang="da-DK" u="sng" dirty="0"/>
              <a:t>Medarbejderperspektiv:</a:t>
            </a:r>
          </a:p>
          <a:p>
            <a:r>
              <a:rPr lang="da-DK" dirty="0"/>
              <a:t>Digital understøttet træning vurderes af medarbejdere at være en succes – både for borgere, der deltager og dem selv. </a:t>
            </a:r>
          </a:p>
          <a:p>
            <a:endParaRPr lang="da-DK" dirty="0"/>
          </a:p>
          <a:p>
            <a:r>
              <a:rPr lang="da-DK" dirty="0"/>
              <a:t>En medarbejderevaluering i 2025 viser, at: </a:t>
            </a:r>
          </a:p>
          <a:p>
            <a:pPr marL="171450" indent="-171450">
              <a:buFont typeface="Arial" panose="020B0604020202020204" pitchFamily="34" charset="0"/>
              <a:buChar char="•"/>
            </a:pPr>
            <a:r>
              <a:rPr lang="da-DK" dirty="0"/>
              <a:t>92 pct. oplever udvikling af faglige kompetencer</a:t>
            </a:r>
          </a:p>
          <a:p>
            <a:pPr marL="171450" indent="-171450">
              <a:buFont typeface="Arial" panose="020B0604020202020204" pitchFamily="34" charset="0"/>
              <a:buChar char="•"/>
            </a:pPr>
            <a:r>
              <a:rPr lang="da-DK" dirty="0"/>
              <a:t>100 pct. oplever et øget blik for forebyggelse og rehabilitering i plejen</a:t>
            </a:r>
          </a:p>
          <a:p>
            <a:pPr marL="171450" indent="-171450">
              <a:buFont typeface="Arial" panose="020B0604020202020204" pitchFamily="34" charset="0"/>
              <a:buChar char="•"/>
            </a:pPr>
            <a:r>
              <a:rPr lang="da-DK" dirty="0"/>
              <a:t>96 pct. oplever en styrket relation til borgerne</a:t>
            </a:r>
          </a:p>
          <a:p>
            <a:pPr marL="171450" indent="-171450">
              <a:buFont typeface="Arial" panose="020B0604020202020204" pitchFamily="34" charset="0"/>
              <a:buChar char="•"/>
            </a:pPr>
            <a:r>
              <a:rPr lang="da-DK" dirty="0"/>
              <a:t>88 pct. oplever øget arbejdsglæde</a:t>
            </a:r>
          </a:p>
          <a:p>
            <a:pPr marL="171450" indent="-171450">
              <a:buFont typeface="Arial" panose="020B0604020202020204" pitchFamily="34" charset="0"/>
              <a:buChar char="•"/>
            </a:pPr>
            <a:r>
              <a:rPr lang="da-DK" dirty="0"/>
              <a:t>92 pct. oplever effekt på egen krop</a:t>
            </a:r>
          </a:p>
          <a:p>
            <a:endParaRPr lang="da-DK" dirty="0"/>
          </a:p>
          <a:p>
            <a:endParaRPr lang="da-DK" dirty="0"/>
          </a:p>
          <a:p>
            <a:endParaRPr lang="da-DK" dirty="0"/>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fld id="{A302253D-EB53-403A-B8A6-CD8583468AA2}" type="slidenum">
              <a:rPr lang="da-DK" smtClean="0"/>
              <a:pPr/>
              <a:t>2</a:t>
            </a:fld>
            <a:endParaRPr lang="da-DK" dirty="0"/>
          </a:p>
        </p:txBody>
      </p:sp>
      <p:pic>
        <p:nvPicPr>
          <p:cNvPr id="7" name="Billede 6">
            <a:extLst>
              <a:ext uri="{FF2B5EF4-FFF2-40B4-BE49-F238E27FC236}">
                <a16:creationId xmlns:a16="http://schemas.microsoft.com/office/drawing/2014/main" id="{A9AF69A6-637D-9CEE-10E5-6A11583276D7}"/>
              </a:ext>
            </a:extLst>
          </p:cNvPr>
          <p:cNvPicPr>
            <a:picLocks noChangeAspect="1"/>
          </p:cNvPicPr>
          <p:nvPr/>
        </p:nvPicPr>
        <p:blipFill>
          <a:blip r:embed="rId2"/>
          <a:stretch>
            <a:fillRect/>
          </a:stretch>
        </p:blipFill>
        <p:spPr>
          <a:xfrm>
            <a:off x="7279646" y="4545686"/>
            <a:ext cx="1860372" cy="1289975"/>
          </a:xfrm>
          <a:prstGeom prst="rect">
            <a:avLst/>
          </a:prstGeom>
          <a:noFill/>
        </p:spPr>
      </p:pic>
    </p:spTree>
    <p:extLst>
      <p:ext uri="{BB962C8B-B14F-4D97-AF65-F5344CB8AC3E}">
        <p14:creationId xmlns:p14="http://schemas.microsoft.com/office/powerpoint/2010/main" val="32157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189B0-85AE-8406-5D56-8F9D2FC56004}"/>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BE8B55-B4B2-423A-550F-CF42C7245DD4}"/>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88CC523F-2DAB-18CA-48A9-E50CF1875AD1}"/>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3474BB88-713F-893A-D943-2C8B0742F053}"/>
              </a:ext>
            </a:extLst>
          </p:cNvPr>
          <p:cNvSpPr>
            <a:spLocks noGrp="1"/>
          </p:cNvSpPr>
          <p:nvPr>
            <p:ph type="body" sz="quarter" idx="14"/>
          </p:nvPr>
        </p:nvSpPr>
        <p:spPr/>
        <p:txBody>
          <a:bodyPr/>
          <a:lstStyle/>
          <a:p>
            <a:r>
              <a:rPr lang="da-DK" dirty="0"/>
              <a:t>KOMMUNEN SOM ATTRAKTIV ARBEJDSPLADS</a:t>
            </a:r>
          </a:p>
          <a:p>
            <a:endParaRPr lang="da-DK" dirty="0"/>
          </a:p>
          <a:p>
            <a:r>
              <a:rPr lang="da-DK" dirty="0"/>
              <a:t>Det er en succes, når vi kan måle og oplever en øget arbejdsglæde.</a:t>
            </a:r>
          </a:p>
          <a:p>
            <a:endParaRPr lang="da-DK" dirty="0"/>
          </a:p>
          <a:p>
            <a:endParaRPr lang="da-DK" dirty="0"/>
          </a:p>
          <a:p>
            <a:endParaRPr lang="da-DK" dirty="0"/>
          </a:p>
          <a:p>
            <a:r>
              <a:rPr lang="da-DK" dirty="0"/>
              <a:t>---------------------------------</a:t>
            </a:r>
          </a:p>
          <a:p>
            <a:endParaRPr lang="da-DK" dirty="0"/>
          </a:p>
          <a:p>
            <a:endParaRPr lang="da-DK" dirty="0"/>
          </a:p>
          <a:p>
            <a:endParaRPr lang="da-DK" dirty="0"/>
          </a:p>
          <a:p>
            <a:r>
              <a:rPr lang="da-DK" dirty="0"/>
              <a:t>OMSORG OG SUNDHEDSFREMME</a:t>
            </a:r>
          </a:p>
          <a:p>
            <a:endParaRPr lang="da-DK" dirty="0"/>
          </a:p>
          <a:p>
            <a:r>
              <a:rPr lang="da-DK" dirty="0"/>
              <a:t>Det er en succes, når vi oplever tydelige tegn på, at borgere indgår i meningsfulde, relevante fællesskaber og aktiviteter og disse er mangfoldiggjort gennem 4-6 gode presse/historier pr. år.</a:t>
            </a:r>
          </a:p>
          <a:p>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E639362E-C415-2085-4155-BDE67ED67161}"/>
              </a:ext>
            </a:extLst>
          </p:cNvPr>
          <p:cNvSpPr>
            <a:spLocks noGrp="1"/>
          </p:cNvSpPr>
          <p:nvPr>
            <p:ph type="body" sz="quarter" idx="11"/>
          </p:nvPr>
        </p:nvSpPr>
        <p:spPr/>
        <p:txBody>
          <a:bodyPr/>
          <a:lstStyle/>
          <a:p>
            <a:r>
              <a:rPr lang="da-DK" b="1" dirty="0"/>
              <a:t>Case: </a:t>
            </a:r>
          </a:p>
          <a:p>
            <a:r>
              <a:rPr lang="da-DK" b="1" dirty="0"/>
              <a:t>Kollegaløft på plejehjemmene</a:t>
            </a:r>
          </a:p>
          <a:p>
            <a:endParaRPr lang="da-DK" b="1" dirty="0"/>
          </a:p>
          <a:p>
            <a:r>
              <a:rPr lang="da-DK" dirty="0"/>
              <a:t>Kollegaløft er en metode udviklet til at styrke kollegaskab og at forebygge og afhjælpe omsorgstræthed og stress blandt medarbejdere i ældreplejen. Metoden blev afprøvet på to plejehjem i 2024 og i 2025 har medarbejdere fra alle vores plejehjem deltaget i et </a:t>
            </a:r>
            <a:r>
              <a:rPr lang="da-DK" dirty="0" err="1"/>
              <a:t>to-dages</a:t>
            </a:r>
            <a:r>
              <a:rPr lang="da-DK" dirty="0"/>
              <a:t> praksisnær kursus.  </a:t>
            </a:r>
          </a:p>
          <a:p>
            <a:endParaRPr lang="da-DK" dirty="0"/>
          </a:p>
          <a:p>
            <a:r>
              <a:rPr lang="da-DK" dirty="0"/>
              <a:t>Ambitionen med kollegaløft er at skabe en daglig kultur, hvor medarbejdere og ledere hjælper hinanden med at passe på sig selv i et fag, hvor de bruger sig selv til at passe på andre. Intentionen er også at skabe en arbejdsplads, hvor medarbejdere føler sig set, hørt og værdsat, og hvor trivsel er et fælles ansvar og noget der prioriteres. Alt sammen for i sidste ende at sikre arbejdsglæde, fastholdelse og reduktion af sygefravær.</a:t>
            </a:r>
          </a:p>
          <a:p>
            <a:endParaRPr lang="da-DK" dirty="0"/>
          </a:p>
          <a:p>
            <a:r>
              <a:rPr lang="da-DK" dirty="0"/>
              <a:t>I praksis handler kollegaløft om, at medarbejdere øver sig på to og to at dele udfordringer fra hverdagen, at lytte, drøfte løsningsmuligheder og at aftale næste skridt. Der arbejdes også med anerkendelse, refleksion og opfølgning, så kollegerne tvinges til at støtte hinanden i stedet for at gå alene med problemerne. </a:t>
            </a:r>
          </a:p>
          <a:p>
            <a:endParaRPr lang="da-DK" dirty="0"/>
          </a:p>
          <a:p>
            <a:r>
              <a:rPr lang="da-DK" dirty="0"/>
              <a:t>Iflg. Leder af plejeboligområdet er oplevelsen, at det at dele svære ting giver bedre relationer og større psykologisk tryghed blandt medarbejderne. </a:t>
            </a:r>
          </a:p>
          <a:p>
            <a:endParaRPr lang="da-DK" dirty="0"/>
          </a:p>
          <a:p>
            <a:r>
              <a:rPr lang="da-DK" dirty="0"/>
              <a:t>En anden plejeboligleder fortæller, at det også kommer beboerne til gode: </a:t>
            </a:r>
            <a:r>
              <a:rPr lang="da-DK" i="1" dirty="0"/>
              <a:t>”Noget af det farligste for beboerne er omsorgstræthed. Det er blevet legitimt at sige til en kollega: Er du okay? Jeg lagde mærke til, at du talte hårdt til en beboer, det ligner ikke dig.” </a:t>
            </a:r>
            <a:r>
              <a:rPr lang="da-DK" dirty="0"/>
              <a:t>Medarbejderne har lært at gribe fejl på en omsorgsfuld måde i forhold til hinanden.</a:t>
            </a:r>
          </a:p>
          <a:p>
            <a:endParaRPr lang="da-DK" i="1" dirty="0"/>
          </a:p>
          <a:p>
            <a:r>
              <a:rPr lang="da-DK" dirty="0"/>
              <a:t>Fokus er fremover at give rum til at øve kollegaløft, så metoderne forbliver en del af hverdagen. På sigt håber vi at kunne se en positiv effekt på sygefravær og de psykiske APV-målinger.</a:t>
            </a:r>
            <a:endParaRPr lang="da-DK" b="1" dirty="0"/>
          </a:p>
          <a:p>
            <a:endParaRPr lang="da-DK" b="1" dirty="0"/>
          </a:p>
          <a:p>
            <a:r>
              <a:rPr lang="da-DK" b="1" dirty="0"/>
              <a:t>Case: Åbne Mødesteder</a:t>
            </a:r>
          </a:p>
          <a:p>
            <a:endParaRPr lang="da-DK" dirty="0"/>
          </a:p>
          <a:p>
            <a:r>
              <a:rPr lang="da-DK" dirty="0"/>
              <a:t>De Åbne Mødesteder udvikler sig fortsat. I løbet af 2025 er flere kommet til og vi tæller i dag 14 mødesteder med god geografisk spredning. </a:t>
            </a:r>
          </a:p>
          <a:p>
            <a:endParaRPr lang="da-DK" dirty="0"/>
          </a:p>
          <a:p>
            <a:r>
              <a:rPr lang="da-DK" dirty="0"/>
              <a:t>Flere af stederne ser vi en fortsat  udvikling af borgerdrevne initiativer. Fx:</a:t>
            </a:r>
          </a:p>
          <a:p>
            <a:endParaRPr lang="da-DK" dirty="0"/>
          </a:p>
          <a:p>
            <a:pPr marL="171450" indent="-171450">
              <a:buFont typeface="Arial" panose="020B0604020202020204" pitchFamily="34" charset="0"/>
              <a:buChar char="•"/>
            </a:pPr>
            <a:r>
              <a:rPr lang="da-DK" dirty="0"/>
              <a:t>Åbent mødested i Guldborg: Over 100 kvinder har dannet et netværk, hvor de i fællesskab bidrager til meningsfulde aktiviteter</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Åbent mødested i Sakskøbing: Et mandeværksted er kommet op at stå, og med efterspørgsel af brugte redskaber er værkstedet blevet veludstyret med værktøj</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Åbent mødested i Horbelev: Også her er et mande-værksted blevet etableret. </a:t>
            </a:r>
            <a:r>
              <a:rPr lang="da-DK"/>
              <a:t>Mænd mødes </a:t>
            </a:r>
            <a:r>
              <a:rPr lang="da-DK" dirty="0"/>
              <a:t>om kaffe og hyggeligt samvær og giver en hjælpende hånd til et loppemarked ved siden af værkstedet.</a:t>
            </a:r>
          </a:p>
          <a:p>
            <a:endParaRPr lang="da-DK" dirty="0"/>
          </a:p>
          <a:p>
            <a:r>
              <a:rPr lang="da-DK" dirty="0"/>
              <a:t>I maj 2025 vandt Åbne Mødesteder KL’s forebyggelsespris, fremhævet ved at være det bedste eksempel på årets tema: </a:t>
            </a:r>
            <a:r>
              <a:rPr lang="da-DK" i="1" dirty="0"/>
              <a:t>Samarbejde mellem kommuner og civilsamfund for at styrke inkluderende fællesskaber og trivsel. </a:t>
            </a:r>
            <a:r>
              <a:rPr lang="da-DK" dirty="0"/>
              <a:t>Kåringen har medført gode historier i pressen.</a:t>
            </a:r>
          </a:p>
        </p:txBody>
      </p:sp>
      <p:sp>
        <p:nvSpPr>
          <p:cNvPr id="6" name="Pladsholder til slidenummer 5">
            <a:extLst>
              <a:ext uri="{FF2B5EF4-FFF2-40B4-BE49-F238E27FC236}">
                <a16:creationId xmlns:a16="http://schemas.microsoft.com/office/drawing/2014/main" id="{143C981F-85F9-A13E-EADA-7699E57DF40A}"/>
              </a:ext>
            </a:extLst>
          </p:cNvPr>
          <p:cNvSpPr>
            <a:spLocks noGrp="1"/>
          </p:cNvSpPr>
          <p:nvPr>
            <p:ph type="sldNum" sz="quarter" idx="4"/>
          </p:nvPr>
        </p:nvSpPr>
        <p:spPr/>
        <p:txBody>
          <a:bodyPr/>
          <a:lstStyle/>
          <a:p>
            <a:fld id="{A302253D-EB53-403A-B8A6-CD8583468AA2}" type="slidenum">
              <a:rPr lang="da-DK" smtClean="0"/>
              <a:pPr/>
              <a:t>3</a:t>
            </a:fld>
            <a:endParaRPr lang="da-DK" dirty="0"/>
          </a:p>
        </p:txBody>
      </p:sp>
    </p:spTree>
    <p:extLst>
      <p:ext uri="{BB962C8B-B14F-4D97-AF65-F5344CB8AC3E}">
        <p14:creationId xmlns:p14="http://schemas.microsoft.com/office/powerpoint/2010/main" val="1403178490"/>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942A6-07E5-4766-BE54-ACC32C325324}">
  <ds:schemaRefs>
    <ds:schemaRef ds:uri="http://schemas.microsoft.com/sharepoint/v3/contenttype/forms"/>
  </ds:schemaRefs>
</ds:datastoreItem>
</file>

<file path=customXml/itemProps2.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F12B0C1-71F8-4363-8D3C-5481C433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7c3b2-8a31-4bef-80a9-46aabab4b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3493</TotalTime>
  <Words>986</Words>
  <Application>Microsoft Office PowerPoint</Application>
  <PresentationFormat>A4-papir (210 x 297 mm)</PresentationFormat>
  <Paragraphs>103</Paragraphs>
  <Slides>3</Slides>
  <Notes>1</Notes>
  <HiddenSlides>0</HiddenSlides>
  <MMClips>0</MMClips>
  <ScaleCrop>false</ScaleCrop>
  <HeadingPairs>
    <vt:vector size="6" baseType="variant">
      <vt:variant>
        <vt:lpstr>Benyttede skrifttyper</vt:lpstr>
      </vt:variant>
      <vt:variant>
        <vt:i4>5</vt:i4>
      </vt:variant>
      <vt:variant>
        <vt:lpstr>Tema</vt:lpstr>
      </vt:variant>
      <vt:variant>
        <vt:i4>7</vt:i4>
      </vt:variant>
      <vt:variant>
        <vt:lpstr>Slidetitler</vt:lpstr>
      </vt:variant>
      <vt:variant>
        <vt:i4>3</vt:i4>
      </vt:variant>
    </vt:vector>
  </HeadingPairs>
  <TitlesOfParts>
    <vt:vector size="15" baseType="lpstr">
      <vt:lpstr>Arial</vt:lpstr>
      <vt:lpstr>Calibri</vt:lpstr>
      <vt:lpstr>Impact</vt:lpstr>
      <vt:lpstr>Times New Roman</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Gitte Aagaard</cp:lastModifiedBy>
  <cp:revision>81</cp:revision>
  <cp:lastPrinted>2023-02-24T07:54:19Z</cp:lastPrinted>
  <dcterms:created xsi:type="dcterms:W3CDTF">2023-02-20T13:38:19Z</dcterms:created>
  <dcterms:modified xsi:type="dcterms:W3CDTF">2025-10-30T21:23:48Z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