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78" r:id="rId4"/>
    <p:sldMasterId id="2147483694" r:id="rId5"/>
    <p:sldMasterId id="2147483702" r:id="rId6"/>
    <p:sldMasterId id="2147483710" r:id="rId7"/>
    <p:sldMasterId id="2147483686" r:id="rId8"/>
    <p:sldMasterId id="2147483718" r:id="rId9"/>
    <p:sldMasterId id="2147483795" r:id="rId10"/>
  </p:sldMasterIdLst>
  <p:notesMasterIdLst>
    <p:notesMasterId r:id="rId15"/>
  </p:notesMasterIdLst>
  <p:handoutMasterIdLst>
    <p:handoutMasterId r:id="rId16"/>
  </p:handoutMasterIdLst>
  <p:sldIdLst>
    <p:sldId id="273" r:id="rId11"/>
    <p:sldId id="275" r:id="rId12"/>
    <p:sldId id="276" r:id="rId13"/>
    <p:sldId id="278" r:id="rId14"/>
  </p:sldIdLst>
  <p:sldSz cx="9906000" cy="6858000" type="A4"/>
  <p:notesSz cx="9926638" cy="6797675"/>
  <p:defaultTextStyle>
    <a:defPPr>
      <a:defRPr kern="0"/>
    </a:defPPr>
  </p:defaultTextStyle>
  <p:extLst>
    <p:ext uri="{EFAFB233-063F-42B5-8137-9DF3F51BA10A}">
      <p15:sldGuideLst xmlns:p15="http://schemas.microsoft.com/office/powerpoint/2012/main">
        <p15:guide id="1" orient="horz" pos="2612" userDrawn="1">
          <p15:clr>
            <a:srgbClr val="A4A3A4"/>
          </p15:clr>
        </p15:guide>
        <p15:guide id="2" pos="200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8E26"/>
    <a:srgbClr val="98332E"/>
    <a:srgbClr val="81824D"/>
    <a:srgbClr val="710B8E"/>
    <a:srgbClr val="3E6D89"/>
    <a:srgbClr val="9F4520"/>
    <a:srgbClr val="3D6C3A"/>
    <a:srgbClr val="A6A6A6"/>
    <a:srgbClr val="828282"/>
    <a:srgbClr val="D3E2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660"/>
  </p:normalViewPr>
  <p:slideViewPr>
    <p:cSldViewPr snapToGrid="0">
      <p:cViewPr varScale="1">
        <p:scale>
          <a:sx n="106" d="100"/>
          <a:sy n="106" d="100"/>
        </p:scale>
        <p:origin x="1500" y="96"/>
      </p:cViewPr>
      <p:guideLst>
        <p:guide orient="horz" pos="2612"/>
        <p:guide pos="200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6AC48EF0-E68D-FDF0-B3E0-81E57F951EB1}"/>
              </a:ext>
            </a:extLst>
          </p:cNvPr>
          <p:cNvSpPr>
            <a:spLocks noGrp="1"/>
          </p:cNvSpPr>
          <p:nvPr>
            <p:ph type="hdr" sz="quarter"/>
          </p:nvPr>
        </p:nvSpPr>
        <p:spPr>
          <a:xfrm>
            <a:off x="0" y="0"/>
            <a:ext cx="4301642" cy="341026"/>
          </a:xfrm>
          <a:prstGeom prst="rect">
            <a:avLst/>
          </a:prstGeom>
        </p:spPr>
        <p:txBody>
          <a:bodyPr vert="horz" lIns="83759" tIns="41880" rIns="83759" bIns="41880" rtlCol="0"/>
          <a:lstStyle>
            <a:lvl1pPr algn="l">
              <a:defRPr sz="1100"/>
            </a:lvl1pPr>
          </a:lstStyle>
          <a:p>
            <a:endParaRPr lang="da-DK"/>
          </a:p>
        </p:txBody>
      </p:sp>
      <p:sp>
        <p:nvSpPr>
          <p:cNvPr id="3" name="Pladsholder til dato 2">
            <a:extLst>
              <a:ext uri="{FF2B5EF4-FFF2-40B4-BE49-F238E27FC236}">
                <a16:creationId xmlns:a16="http://schemas.microsoft.com/office/drawing/2014/main" id="{AB94E643-96C4-83B6-2FD6-DFA60166555E}"/>
              </a:ext>
            </a:extLst>
          </p:cNvPr>
          <p:cNvSpPr>
            <a:spLocks noGrp="1"/>
          </p:cNvSpPr>
          <p:nvPr>
            <p:ph type="dt" sz="quarter" idx="1"/>
          </p:nvPr>
        </p:nvSpPr>
        <p:spPr>
          <a:xfrm>
            <a:off x="5623523" y="0"/>
            <a:ext cx="4300168" cy="341026"/>
          </a:xfrm>
          <a:prstGeom prst="rect">
            <a:avLst/>
          </a:prstGeom>
        </p:spPr>
        <p:txBody>
          <a:bodyPr vert="horz" lIns="83759" tIns="41880" rIns="83759" bIns="41880" rtlCol="0"/>
          <a:lstStyle>
            <a:lvl1pPr algn="r">
              <a:defRPr sz="1100"/>
            </a:lvl1pPr>
          </a:lstStyle>
          <a:p>
            <a:fld id="{87F076BD-4553-4CA9-B080-B7FCAC2B1AB2}" type="datetimeFigureOut">
              <a:rPr lang="da-DK" smtClean="0"/>
              <a:t>22-10-2025</a:t>
            </a:fld>
            <a:endParaRPr lang="da-DK"/>
          </a:p>
        </p:txBody>
      </p:sp>
      <p:sp>
        <p:nvSpPr>
          <p:cNvPr id="4" name="Pladsholder til sidefod 3">
            <a:extLst>
              <a:ext uri="{FF2B5EF4-FFF2-40B4-BE49-F238E27FC236}">
                <a16:creationId xmlns:a16="http://schemas.microsoft.com/office/drawing/2014/main" id="{87592BC8-8605-BD9E-2349-A5E20C36EF13}"/>
              </a:ext>
            </a:extLst>
          </p:cNvPr>
          <p:cNvSpPr>
            <a:spLocks noGrp="1"/>
          </p:cNvSpPr>
          <p:nvPr>
            <p:ph type="ftr" sz="quarter" idx="2"/>
          </p:nvPr>
        </p:nvSpPr>
        <p:spPr>
          <a:xfrm>
            <a:off x="0" y="6456650"/>
            <a:ext cx="4301642" cy="341025"/>
          </a:xfrm>
          <a:prstGeom prst="rect">
            <a:avLst/>
          </a:prstGeom>
        </p:spPr>
        <p:txBody>
          <a:bodyPr vert="horz" lIns="83759" tIns="41880" rIns="83759" bIns="41880" rtlCol="0" anchor="b"/>
          <a:lstStyle>
            <a:lvl1pPr algn="l">
              <a:defRPr sz="1100"/>
            </a:lvl1pPr>
          </a:lstStyle>
          <a:p>
            <a:endParaRPr lang="da-DK"/>
          </a:p>
        </p:txBody>
      </p:sp>
      <p:sp>
        <p:nvSpPr>
          <p:cNvPr id="5" name="Pladsholder til slidenummer 4">
            <a:extLst>
              <a:ext uri="{FF2B5EF4-FFF2-40B4-BE49-F238E27FC236}">
                <a16:creationId xmlns:a16="http://schemas.microsoft.com/office/drawing/2014/main" id="{D5B46381-AD7A-2315-8BB5-A28E432798EB}"/>
              </a:ext>
            </a:extLst>
          </p:cNvPr>
          <p:cNvSpPr>
            <a:spLocks noGrp="1"/>
          </p:cNvSpPr>
          <p:nvPr>
            <p:ph type="sldNum" sz="quarter" idx="3"/>
          </p:nvPr>
        </p:nvSpPr>
        <p:spPr>
          <a:xfrm>
            <a:off x="5623523" y="6456650"/>
            <a:ext cx="4300168" cy="341025"/>
          </a:xfrm>
          <a:prstGeom prst="rect">
            <a:avLst/>
          </a:prstGeom>
        </p:spPr>
        <p:txBody>
          <a:bodyPr vert="horz" lIns="83759" tIns="41880" rIns="83759" bIns="41880" rtlCol="0" anchor="b"/>
          <a:lstStyle>
            <a:lvl1pPr algn="r">
              <a:defRPr sz="1100"/>
            </a:lvl1pPr>
          </a:lstStyle>
          <a:p>
            <a:fld id="{2006613D-4AB4-4534-8E91-5FC35C5FB66D}" type="slidenum">
              <a:rPr lang="da-DK" smtClean="0"/>
              <a:t>‹nr.›</a:t>
            </a:fld>
            <a:endParaRPr lang="da-DK"/>
          </a:p>
        </p:txBody>
      </p:sp>
    </p:spTree>
    <p:extLst>
      <p:ext uri="{BB962C8B-B14F-4D97-AF65-F5344CB8AC3E}">
        <p14:creationId xmlns:p14="http://schemas.microsoft.com/office/powerpoint/2010/main" val="916861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4301642" cy="341026"/>
          </a:xfrm>
          <a:prstGeom prst="rect">
            <a:avLst/>
          </a:prstGeom>
        </p:spPr>
        <p:txBody>
          <a:bodyPr vert="horz" lIns="83759" tIns="41880" rIns="83759" bIns="41880" rtlCol="0"/>
          <a:lstStyle>
            <a:lvl1pPr algn="l">
              <a:defRPr sz="1100"/>
            </a:lvl1pPr>
          </a:lstStyle>
          <a:p>
            <a:endParaRPr lang="da-DK"/>
          </a:p>
        </p:txBody>
      </p:sp>
      <p:sp>
        <p:nvSpPr>
          <p:cNvPr id="3" name="Pladsholder til dato 2"/>
          <p:cNvSpPr>
            <a:spLocks noGrp="1"/>
          </p:cNvSpPr>
          <p:nvPr>
            <p:ph type="dt" idx="1"/>
          </p:nvPr>
        </p:nvSpPr>
        <p:spPr>
          <a:xfrm>
            <a:off x="5623523" y="0"/>
            <a:ext cx="4300168" cy="341026"/>
          </a:xfrm>
          <a:prstGeom prst="rect">
            <a:avLst/>
          </a:prstGeom>
        </p:spPr>
        <p:txBody>
          <a:bodyPr vert="horz" lIns="83759" tIns="41880" rIns="83759" bIns="41880" rtlCol="0"/>
          <a:lstStyle>
            <a:lvl1pPr algn="r">
              <a:defRPr sz="1100"/>
            </a:lvl1pPr>
          </a:lstStyle>
          <a:p>
            <a:fld id="{A18C3F41-6108-413E-8ABE-726C36449FEF}" type="datetimeFigureOut">
              <a:rPr lang="da-DK" smtClean="0"/>
              <a:t>22-10-2025</a:t>
            </a:fld>
            <a:endParaRPr lang="da-DK"/>
          </a:p>
        </p:txBody>
      </p:sp>
      <p:sp>
        <p:nvSpPr>
          <p:cNvPr id="4" name="Pladsholder til slidebillede 3"/>
          <p:cNvSpPr>
            <a:spLocks noGrp="1" noRot="1" noChangeAspect="1"/>
          </p:cNvSpPr>
          <p:nvPr>
            <p:ph type="sldImg" idx="2"/>
          </p:nvPr>
        </p:nvSpPr>
        <p:spPr>
          <a:xfrm>
            <a:off x="3308350" y="850900"/>
            <a:ext cx="3309938" cy="2292350"/>
          </a:xfrm>
          <a:prstGeom prst="rect">
            <a:avLst/>
          </a:prstGeom>
          <a:noFill/>
          <a:ln w="12700">
            <a:solidFill>
              <a:prstClr val="black"/>
            </a:solidFill>
          </a:ln>
        </p:spPr>
        <p:txBody>
          <a:bodyPr vert="horz" lIns="83759" tIns="41880" rIns="83759" bIns="41880" rtlCol="0" anchor="ctr"/>
          <a:lstStyle/>
          <a:p>
            <a:endParaRPr lang="da-DK"/>
          </a:p>
        </p:txBody>
      </p:sp>
      <p:sp>
        <p:nvSpPr>
          <p:cNvPr id="5" name="Pladsholder til noter 4"/>
          <p:cNvSpPr>
            <a:spLocks noGrp="1"/>
          </p:cNvSpPr>
          <p:nvPr>
            <p:ph type="body" sz="quarter" idx="3"/>
          </p:nvPr>
        </p:nvSpPr>
        <p:spPr>
          <a:xfrm>
            <a:off x="993254" y="3271845"/>
            <a:ext cx="7940131" cy="2676834"/>
          </a:xfrm>
          <a:prstGeom prst="rect">
            <a:avLst/>
          </a:prstGeom>
        </p:spPr>
        <p:txBody>
          <a:bodyPr vert="horz" lIns="83759" tIns="41880" rIns="83759" bIns="4188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6456650"/>
            <a:ext cx="4301642" cy="341025"/>
          </a:xfrm>
          <a:prstGeom prst="rect">
            <a:avLst/>
          </a:prstGeom>
        </p:spPr>
        <p:txBody>
          <a:bodyPr vert="horz" lIns="83759" tIns="41880" rIns="83759" bIns="41880" rtlCol="0" anchor="b"/>
          <a:lstStyle>
            <a:lvl1pPr algn="l">
              <a:defRPr sz="1100"/>
            </a:lvl1pPr>
          </a:lstStyle>
          <a:p>
            <a:endParaRPr lang="da-DK"/>
          </a:p>
        </p:txBody>
      </p:sp>
      <p:sp>
        <p:nvSpPr>
          <p:cNvPr id="7" name="Pladsholder til slidenummer 6"/>
          <p:cNvSpPr>
            <a:spLocks noGrp="1"/>
          </p:cNvSpPr>
          <p:nvPr>
            <p:ph type="sldNum" sz="quarter" idx="5"/>
          </p:nvPr>
        </p:nvSpPr>
        <p:spPr>
          <a:xfrm>
            <a:off x="5623523" y="6456650"/>
            <a:ext cx="4300168" cy="341025"/>
          </a:xfrm>
          <a:prstGeom prst="rect">
            <a:avLst/>
          </a:prstGeom>
        </p:spPr>
        <p:txBody>
          <a:bodyPr vert="horz" lIns="83759" tIns="41880" rIns="83759" bIns="41880" rtlCol="0" anchor="b"/>
          <a:lstStyle>
            <a:lvl1pPr algn="r">
              <a:defRPr sz="1100"/>
            </a:lvl1pPr>
          </a:lstStyle>
          <a:p>
            <a:fld id="{54C9112A-3A55-4AAE-8387-3ACAB56B0B6F}" type="slidenum">
              <a:rPr lang="da-DK" smtClean="0"/>
              <a:t>‹nr.›</a:t>
            </a:fld>
            <a:endParaRPr lang="da-DK"/>
          </a:p>
        </p:txBody>
      </p:sp>
    </p:spTree>
    <p:extLst>
      <p:ext uri="{BB962C8B-B14F-4D97-AF65-F5344CB8AC3E}">
        <p14:creationId xmlns:p14="http://schemas.microsoft.com/office/powerpoint/2010/main" val="3699393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101D43A3-F184-03F9-D9D6-C99B099B9FB5}"/>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81411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dirty="0"/>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AD8E26"/>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51316"/>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dirty="0"/>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AD8E26"/>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AD8E26"/>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6" name="Pladsholder til slidenummer 5">
            <a:extLst>
              <a:ext uri="{FF2B5EF4-FFF2-40B4-BE49-F238E27FC236}">
                <a16:creationId xmlns:a16="http://schemas.microsoft.com/office/drawing/2014/main" id="{B53C8245-FBEE-CDF7-998C-31FC7C893F0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4284905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81891" y="86995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dirty="0"/>
              <a:t>Indsatser/cases</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81891" y="1068388"/>
            <a:ext cx="8720859" cy="5140083"/>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dirty="0"/>
          </a:p>
        </p:txBody>
      </p:sp>
      <p:sp>
        <p:nvSpPr>
          <p:cNvPr id="2" name="Pladsholder til slidenummer 5">
            <a:extLst>
              <a:ext uri="{FF2B5EF4-FFF2-40B4-BE49-F238E27FC236}">
                <a16:creationId xmlns:a16="http://schemas.microsoft.com/office/drawing/2014/main" id="{30E4171C-5317-E8DB-648D-9CCECB6DC1A5}"/>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672078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AD8E26"/>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AD8E26"/>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AD8E26"/>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BCC37D94-D5BE-77AE-6563-8D2776BAA57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79382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AD8E26">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F5D480C1-843B-361D-65D1-3753EBB9630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385096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AD8E26">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40B6901C-8B92-E941-E03A-4C56001D7E4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908626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0127019C-8E87-F3AD-63A2-866827860237}"/>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635734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81824D"/>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81824D"/>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81824D"/>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3">
            <a:extLst>
              <a:ext uri="{FF2B5EF4-FFF2-40B4-BE49-F238E27FC236}">
                <a16:creationId xmlns:a16="http://schemas.microsoft.com/office/drawing/2014/main" id="{F24F9126-488D-0A0B-8761-5D212672A0E9}"/>
              </a:ext>
            </a:extLst>
          </p:cNvPr>
          <p:cNvSpPr>
            <a:spLocks noGrp="1"/>
          </p:cNvSpPr>
          <p:nvPr>
            <p:ph type="body" sz="quarter" idx="12"/>
          </p:nvPr>
        </p:nvSpPr>
        <p:spPr>
          <a:xfrm>
            <a:off x="2860675" y="4751388"/>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tekst 13">
            <a:extLst>
              <a:ext uri="{FF2B5EF4-FFF2-40B4-BE49-F238E27FC236}">
                <a16:creationId xmlns:a16="http://schemas.microsoft.com/office/drawing/2014/main" id="{E1988F10-06AC-A2F4-E939-ADEE40B5E0E8}"/>
              </a:ext>
            </a:extLst>
          </p:cNvPr>
          <p:cNvSpPr>
            <a:spLocks noGrp="1"/>
          </p:cNvSpPr>
          <p:nvPr>
            <p:ph type="body" sz="quarter" idx="17"/>
          </p:nvPr>
        </p:nvSpPr>
        <p:spPr>
          <a:xfrm>
            <a:off x="6186975" y="4751387"/>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slidenummer 5">
            <a:extLst>
              <a:ext uri="{FF2B5EF4-FFF2-40B4-BE49-F238E27FC236}">
                <a16:creationId xmlns:a16="http://schemas.microsoft.com/office/drawing/2014/main" id="{8A5D1891-35EF-425C-D684-326C681DE718}"/>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026923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81824D"/>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81824D"/>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81824D"/>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61466805-CF5A-FDCF-421A-5099E7BCAEA8}"/>
              </a:ext>
            </a:extLst>
          </p:cNvPr>
          <p:cNvSpPr>
            <a:spLocks noGrp="1"/>
          </p:cNvSpPr>
          <p:nvPr>
            <p:ph type="body" sz="quarter" idx="12"/>
          </p:nvPr>
        </p:nvSpPr>
        <p:spPr>
          <a:xfrm>
            <a:off x="2860675" y="4751388"/>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980EE6FA-B1DA-D925-54D4-7D090FBDDB87}"/>
              </a:ext>
            </a:extLst>
          </p:cNvPr>
          <p:cNvSpPr>
            <a:spLocks noGrp="1"/>
          </p:cNvSpPr>
          <p:nvPr>
            <p:ph type="body" sz="quarter" idx="18"/>
          </p:nvPr>
        </p:nvSpPr>
        <p:spPr>
          <a:xfrm>
            <a:off x="6186975" y="4751387"/>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9621E248-83B2-9E32-3ACA-4FC3ACB214F7}"/>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591624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C7BF90DA-1A76-A12C-A954-B6535E962B3D}"/>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326727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81824D"/>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81824D"/>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81824D"/>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B3641367-FE9C-5DDC-84B0-C6B915703B6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45611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98332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60675" y="4751388"/>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8332E">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98332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98332E"/>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AC56C01F-00AF-2C14-403E-3D9475149B04}"/>
              </a:ext>
            </a:extLst>
          </p:cNvPr>
          <p:cNvSpPr>
            <a:spLocks noGrp="1"/>
          </p:cNvSpPr>
          <p:nvPr>
            <p:ph type="body" sz="quarter" idx="17"/>
          </p:nvPr>
        </p:nvSpPr>
        <p:spPr>
          <a:xfrm>
            <a:off x="6186975" y="4751387"/>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B0424AB1-2AD7-9CAB-D475-14155051134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247404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81824D">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E09C2E79-5263-6288-312A-2FE280049C4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044624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81824D">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8A753F51-F378-EAB7-2FD5-1CA582134A9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579392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33651934-1866-B489-D88D-CE10235A388E}"/>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64432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Pladsholder til tekst 20">
            <a:extLst>
              <a:ext uri="{FF2B5EF4-FFF2-40B4-BE49-F238E27FC236}">
                <a16:creationId xmlns:a16="http://schemas.microsoft.com/office/drawing/2014/main" id="{668A504B-F44C-54A2-5E73-5ECFDBACD402}"/>
              </a:ext>
            </a:extLst>
          </p:cNvPr>
          <p:cNvSpPr>
            <a:spLocks noGrp="1"/>
          </p:cNvSpPr>
          <p:nvPr>
            <p:ph type="body" sz="quarter" idx="17" hasCustomPrompt="1"/>
          </p:nvPr>
        </p:nvSpPr>
        <p:spPr>
          <a:xfrm>
            <a:off x="594628" y="869830"/>
            <a:ext cx="1268656"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710B8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710B8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710B8E"/>
            </a:solidFill>
            <a:prstDash val="dash"/>
          </a:ln>
        </p:spPr>
        <p:style>
          <a:lnRef idx="1">
            <a:schemeClr val="accent1"/>
          </a:lnRef>
          <a:fillRef idx="0">
            <a:schemeClr val="accent1"/>
          </a:fillRef>
          <a:effectRef idx="0">
            <a:schemeClr val="accent1"/>
          </a:effectRef>
          <a:fontRef idx="minor">
            <a:schemeClr val="tx1"/>
          </a:fontRef>
        </p:style>
      </p:cxnSp>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5" name="Pladsholder til tekst 13">
            <a:extLst>
              <a:ext uri="{FF2B5EF4-FFF2-40B4-BE49-F238E27FC236}">
                <a16:creationId xmlns:a16="http://schemas.microsoft.com/office/drawing/2014/main" id="{9F757954-76A5-BF96-1673-A0AA8EBDCD5B}"/>
              </a:ext>
            </a:extLst>
          </p:cNvPr>
          <p:cNvSpPr>
            <a:spLocks noGrp="1"/>
          </p:cNvSpPr>
          <p:nvPr>
            <p:ph type="body" sz="quarter" idx="12"/>
          </p:nvPr>
        </p:nvSpPr>
        <p:spPr>
          <a:xfrm>
            <a:off x="2860675" y="4751388"/>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tekst 13">
            <a:extLst>
              <a:ext uri="{FF2B5EF4-FFF2-40B4-BE49-F238E27FC236}">
                <a16:creationId xmlns:a16="http://schemas.microsoft.com/office/drawing/2014/main" id="{4E45B5E2-00E6-F625-4186-42D0BB873018}"/>
              </a:ext>
            </a:extLst>
          </p:cNvPr>
          <p:cNvSpPr>
            <a:spLocks noGrp="1"/>
          </p:cNvSpPr>
          <p:nvPr>
            <p:ph type="body" sz="quarter" idx="19"/>
          </p:nvPr>
        </p:nvSpPr>
        <p:spPr>
          <a:xfrm>
            <a:off x="6186975" y="4751387"/>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slidenummer 5">
            <a:extLst>
              <a:ext uri="{FF2B5EF4-FFF2-40B4-BE49-F238E27FC236}">
                <a16:creationId xmlns:a16="http://schemas.microsoft.com/office/drawing/2014/main" id="{8EDCC9D3-939F-6DAF-57E7-D74ACDBAF2A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725894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710B8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710B8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710B8E"/>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E7A2A068-1524-8DE9-642F-12E7643C0DA7}"/>
              </a:ext>
            </a:extLst>
          </p:cNvPr>
          <p:cNvSpPr>
            <a:spLocks noGrp="1"/>
          </p:cNvSpPr>
          <p:nvPr>
            <p:ph type="body" sz="quarter" idx="12"/>
          </p:nvPr>
        </p:nvSpPr>
        <p:spPr>
          <a:xfrm>
            <a:off x="2860675" y="4751388"/>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FDA714FC-3671-F071-A7C3-3910680C7C42}"/>
              </a:ext>
            </a:extLst>
          </p:cNvPr>
          <p:cNvSpPr>
            <a:spLocks noGrp="1"/>
          </p:cNvSpPr>
          <p:nvPr>
            <p:ph type="body" sz="quarter" idx="18"/>
          </p:nvPr>
        </p:nvSpPr>
        <p:spPr>
          <a:xfrm>
            <a:off x="6186975" y="4751387"/>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1301BC60-CEA4-677B-4AC5-3E2D4592B89B}"/>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827589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39796E78-CD8E-E42F-B44D-586E30A2926D}"/>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480625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710B8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710B8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710B8E"/>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B4A1E0C4-B476-9540-FA9F-F230A249251B}"/>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5088421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710B8E">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927807F8-23F0-208A-2D74-E7330360938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936321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710B8E">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BC207817-DB14-A585-4CB7-B6703AC0F2AD}"/>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6403537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764A2992-302C-817C-2B71-51F4B819300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609410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98332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8332E">
              <a:alpha val="10000"/>
            </a:srgbClr>
          </a:solidFill>
          <a:ln>
            <a:noFill/>
          </a:ln>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98332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98332E"/>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8E3C4D6D-42B9-1E79-4F54-56F85A3B599B}"/>
              </a:ext>
            </a:extLst>
          </p:cNvPr>
          <p:cNvSpPr>
            <a:spLocks noGrp="1"/>
          </p:cNvSpPr>
          <p:nvPr>
            <p:ph type="body" sz="quarter" idx="12"/>
          </p:nvPr>
        </p:nvSpPr>
        <p:spPr>
          <a:xfrm>
            <a:off x="2860675" y="4751388"/>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103A743A-4466-B4EF-99CD-17197D15941F}"/>
              </a:ext>
            </a:extLst>
          </p:cNvPr>
          <p:cNvSpPr>
            <a:spLocks noGrp="1"/>
          </p:cNvSpPr>
          <p:nvPr>
            <p:ph type="body" sz="quarter" idx="18"/>
          </p:nvPr>
        </p:nvSpPr>
        <p:spPr>
          <a:xfrm>
            <a:off x="6186975" y="4751387"/>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DB75C0EC-7FA3-4F37-A6AD-769DABFD8B2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7445059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3D6C3A"/>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3D6C3A"/>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3D6C3A"/>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3">
            <a:extLst>
              <a:ext uri="{FF2B5EF4-FFF2-40B4-BE49-F238E27FC236}">
                <a16:creationId xmlns:a16="http://schemas.microsoft.com/office/drawing/2014/main" id="{065BBB31-1DA0-F1E7-9638-9D239A046EF4}"/>
              </a:ext>
            </a:extLst>
          </p:cNvPr>
          <p:cNvSpPr>
            <a:spLocks noGrp="1"/>
          </p:cNvSpPr>
          <p:nvPr>
            <p:ph type="body" sz="quarter" idx="12"/>
          </p:nvPr>
        </p:nvSpPr>
        <p:spPr>
          <a:xfrm>
            <a:off x="2860675" y="4751388"/>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tekst 13">
            <a:extLst>
              <a:ext uri="{FF2B5EF4-FFF2-40B4-BE49-F238E27FC236}">
                <a16:creationId xmlns:a16="http://schemas.microsoft.com/office/drawing/2014/main" id="{68F2A578-31CF-F5C7-A7C2-B13DD7AA387C}"/>
              </a:ext>
            </a:extLst>
          </p:cNvPr>
          <p:cNvSpPr>
            <a:spLocks noGrp="1"/>
          </p:cNvSpPr>
          <p:nvPr>
            <p:ph type="body" sz="quarter" idx="17"/>
          </p:nvPr>
        </p:nvSpPr>
        <p:spPr>
          <a:xfrm>
            <a:off x="6186975" y="4751387"/>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slidenummer 5">
            <a:extLst>
              <a:ext uri="{FF2B5EF4-FFF2-40B4-BE49-F238E27FC236}">
                <a16:creationId xmlns:a16="http://schemas.microsoft.com/office/drawing/2014/main" id="{23B1D6C1-0FE2-46C5-A8D2-0AE1A70572E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7151068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3D6C3A"/>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3D6C3A"/>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3D6C3A"/>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9BEAED30-D052-BDDE-AE70-B49E5F006C90}"/>
              </a:ext>
            </a:extLst>
          </p:cNvPr>
          <p:cNvSpPr>
            <a:spLocks noGrp="1"/>
          </p:cNvSpPr>
          <p:nvPr>
            <p:ph type="body" sz="quarter" idx="12"/>
          </p:nvPr>
        </p:nvSpPr>
        <p:spPr>
          <a:xfrm>
            <a:off x="2860675" y="4751388"/>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7DC5F740-88AB-7EB2-2015-E9C049CF7870}"/>
              </a:ext>
            </a:extLst>
          </p:cNvPr>
          <p:cNvSpPr>
            <a:spLocks noGrp="1"/>
          </p:cNvSpPr>
          <p:nvPr>
            <p:ph type="body" sz="quarter" idx="18"/>
          </p:nvPr>
        </p:nvSpPr>
        <p:spPr>
          <a:xfrm>
            <a:off x="6186975" y="4751387"/>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E003FF40-2C7B-9652-E3B0-9D4170432695}"/>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008300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2D2CB8F3-950B-8911-A582-778447D7C02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424687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3D6C3A"/>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3D6C3A"/>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3D6C3A"/>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8666A5C9-8D89-C0F9-D4CE-C055C720C8A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906639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3D6C3A">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89655865-798D-C8B3-DE35-AA07A867D25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4405164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3D6C3A">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FA484533-D1D7-7B9B-670F-DB9BA220AC07}"/>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8951944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07F2B58B-C79F-B2A3-2C65-05BB32E77260}"/>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4240146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9F4520"/>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9F4520"/>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9F4520"/>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3">
            <a:extLst>
              <a:ext uri="{FF2B5EF4-FFF2-40B4-BE49-F238E27FC236}">
                <a16:creationId xmlns:a16="http://schemas.microsoft.com/office/drawing/2014/main" id="{6788CA7D-616B-C967-157F-91CF04022B83}"/>
              </a:ext>
            </a:extLst>
          </p:cNvPr>
          <p:cNvSpPr>
            <a:spLocks noGrp="1"/>
          </p:cNvSpPr>
          <p:nvPr>
            <p:ph type="body" sz="quarter" idx="12"/>
          </p:nvPr>
        </p:nvSpPr>
        <p:spPr>
          <a:xfrm>
            <a:off x="2860675" y="4751388"/>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tekst 13">
            <a:extLst>
              <a:ext uri="{FF2B5EF4-FFF2-40B4-BE49-F238E27FC236}">
                <a16:creationId xmlns:a16="http://schemas.microsoft.com/office/drawing/2014/main" id="{66F7B93D-C56A-08D9-4279-3E8A554A7D0E}"/>
              </a:ext>
            </a:extLst>
          </p:cNvPr>
          <p:cNvSpPr>
            <a:spLocks noGrp="1"/>
          </p:cNvSpPr>
          <p:nvPr>
            <p:ph type="body" sz="quarter" idx="17"/>
          </p:nvPr>
        </p:nvSpPr>
        <p:spPr>
          <a:xfrm>
            <a:off x="6186975" y="4751387"/>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slidenummer 5">
            <a:extLst>
              <a:ext uri="{FF2B5EF4-FFF2-40B4-BE49-F238E27FC236}">
                <a16:creationId xmlns:a16="http://schemas.microsoft.com/office/drawing/2014/main" id="{1D9BD210-5A9E-C302-8B24-6BB7A31504A9}"/>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6627386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9F4520"/>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9F4520"/>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9F4520"/>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B63FF7D8-98E3-7045-CED0-AD53817EC222}"/>
              </a:ext>
            </a:extLst>
          </p:cNvPr>
          <p:cNvSpPr>
            <a:spLocks noGrp="1"/>
          </p:cNvSpPr>
          <p:nvPr>
            <p:ph type="body" sz="quarter" idx="12"/>
          </p:nvPr>
        </p:nvSpPr>
        <p:spPr>
          <a:xfrm>
            <a:off x="2860675" y="4751388"/>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6FF37C9A-C779-9B19-0750-54626243241C}"/>
              </a:ext>
            </a:extLst>
          </p:cNvPr>
          <p:cNvSpPr>
            <a:spLocks noGrp="1"/>
          </p:cNvSpPr>
          <p:nvPr>
            <p:ph type="body" sz="quarter" idx="18"/>
          </p:nvPr>
        </p:nvSpPr>
        <p:spPr>
          <a:xfrm>
            <a:off x="6186975" y="4751387"/>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E2C0FC64-7162-1F44-9F7D-1CA6CB06820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5983363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687B059A-2CE7-8D9B-34CB-59E5A002539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072340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98332E">
              <a:alpha val="10000"/>
            </a:srgbClr>
          </a:solidFill>
          <a:ln>
            <a:noFill/>
          </a:ln>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473DD9B3-A005-1107-6D85-CB194B2EB71F}"/>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40716557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9F4520"/>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9F4520"/>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9F4520"/>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0AD55BB9-38C6-A020-BEA4-5CC2C7C03EA9}"/>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42812483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F4520">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F14F9EAA-E282-6502-3DBA-DB05589AB61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4869505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F4520">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58865067-EEB7-3045-9143-767286A83BAE}"/>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394118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48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98332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8332E">
              <a:alpha val="10000"/>
            </a:srgbClr>
          </a:solidFill>
          <a:ln>
            <a:noFill/>
          </a:ln>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98332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98332E"/>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7BF0C3B6-EC02-58CA-E199-EB3507317405}"/>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674388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8332E">
              <a:alpha val="5000"/>
            </a:srgbClr>
          </a:solidFill>
          <a:ln>
            <a:noFill/>
          </a:ln>
        </p:spPr>
        <p:txBody>
          <a:bodyPr/>
          <a:lstStyle>
            <a:lvl1pPr>
              <a:spcBef>
                <a:spcPts val="0"/>
              </a:spcBef>
              <a:defRPr lang="da-DK" sz="800" spc="-18" dirty="0">
                <a:latin typeface="Verdana"/>
                <a:ea typeface="Verdana" panose="020B0604030504040204" pitchFamily="34" charset="0"/>
                <a:cs typeface="Verdana"/>
              </a:defRPr>
            </a:lvl1pPr>
          </a:lstStyle>
          <a:p>
            <a:pPr marL="88100" lvl="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8332E">
              <a:alpha val="10000"/>
            </a:srgbClr>
          </a:solidFill>
          <a:ln>
            <a:noFill/>
          </a:ln>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6F8EE3CE-11EE-40A9-C7FD-A3CB4AE2AD3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77560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8332E">
              <a:alpha val="10000"/>
            </a:srgbClr>
          </a:solidFill>
          <a:ln>
            <a:noFill/>
          </a:ln>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7F290270-D1F4-F2B0-BCB2-3863EF6A390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658531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231821D0-A1AF-D25C-0CE3-B151F8F2E29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770487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AD8E26"/>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63759"/>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dirty="0"/>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AD8E26"/>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AD8E26"/>
            </a:solidFill>
            <a:prstDash val="dash"/>
          </a:ln>
        </p:spPr>
        <p:style>
          <a:lnRef idx="1">
            <a:schemeClr val="accent1"/>
          </a:lnRef>
          <a:fillRef idx="0">
            <a:schemeClr val="accent1"/>
          </a:fillRef>
          <a:effectRef idx="0">
            <a:schemeClr val="accent1"/>
          </a:effectRef>
          <a:fontRef idx="minor">
            <a:schemeClr val="tx1"/>
          </a:fontRef>
        </p:style>
      </p:cxnSp>
      <p:sp>
        <p:nvSpPr>
          <p:cNvPr id="5" name="Pladsholder til slidenummer 5">
            <a:extLst>
              <a:ext uri="{FF2B5EF4-FFF2-40B4-BE49-F238E27FC236}">
                <a16:creationId xmlns:a16="http://schemas.microsoft.com/office/drawing/2014/main" id="{89F2A62D-4B0A-7FEA-3CA3-D02C4B38668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3541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5659541"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98332E"/>
                </a:solidFill>
                <a:latin typeface="Verdana"/>
                <a:cs typeface="Verdana"/>
              </a:rPr>
              <a:t>Det gode børneliv</a:t>
            </a:r>
            <a:endParaRPr sz="1200">
              <a:solidFill>
                <a:srgbClr val="98332E"/>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DD3236AF-583D-1616-1B32-71600671ACF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907720263"/>
      </p:ext>
    </p:extLst>
  </p:cSld>
  <p:clrMap bg1="lt1" tx1="dk1" bg2="lt2" tx2="dk2" accent1="accent1" accent2="accent2" accent3="accent3" accent4="accent4" accent5="accent5" accent6="accent6" hlink="hlink" folHlink="folHlink"/>
  <p:sldLayoutIdLst>
    <p:sldLayoutId id="2147483679" r:id="rId1"/>
    <p:sldLayoutId id="2147483759" r:id="rId2"/>
    <p:sldLayoutId id="2147483760" r:id="rId3"/>
    <p:sldLayoutId id="2147483761" r:id="rId4"/>
    <p:sldLayoutId id="2147483762" r:id="rId5"/>
    <p:sldLayoutId id="2147483763" r:id="rId6"/>
    <p:sldLayoutId id="2147483764"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7" y="384416"/>
            <a:ext cx="6028818" cy="196294"/>
          </a:xfrm>
          <a:prstGeom prst="rect">
            <a:avLst/>
          </a:prstGeom>
        </p:spPr>
        <p:txBody>
          <a:bodyPr vert="horz" wrap="square" lIns="0" tIns="11516" rIns="0" bIns="0" rtlCol="0">
            <a:spAutoFit/>
          </a:bodyPr>
          <a:lstStyle/>
          <a:p>
            <a:pPr marL="11516">
              <a:spcBef>
                <a:spcPts val="91"/>
              </a:spcBef>
            </a:pPr>
            <a:r>
              <a:rPr lang="da-DK" sz="1200" b="1" dirty="0">
                <a:latin typeface="Verdana"/>
                <a:cs typeface="Verdana"/>
              </a:rPr>
              <a:t>Landdistrikter, Kultur og Fritidsudvalget</a:t>
            </a:r>
            <a:endParaRPr sz="1200" dirty="0">
              <a:solidFill>
                <a:srgbClr val="AD8E26"/>
              </a:solidFill>
              <a:latin typeface="Verdana"/>
              <a:cs typeface="Verdana"/>
            </a:endParaRPr>
          </a:p>
        </p:txBody>
      </p:sp>
      <p:sp>
        <p:nvSpPr>
          <p:cNvPr id="2" name="Pladsholder til slidenummer 5">
            <a:extLst>
              <a:ext uri="{FF2B5EF4-FFF2-40B4-BE49-F238E27FC236}">
                <a16:creationId xmlns:a16="http://schemas.microsoft.com/office/drawing/2014/main" id="{E78870CC-D427-F402-9FEF-5190B96BB23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512412186"/>
      </p:ext>
    </p:extLst>
  </p:cSld>
  <p:clrMap bg1="lt1" tx1="dk1" bg2="lt2" tx2="dk2" accent1="accent1" accent2="accent2" accent3="accent3" accent4="accent4" accent5="accent5" accent6="accent6" hlink="hlink" folHlink="folHlink"/>
  <p:sldLayoutIdLst>
    <p:sldLayoutId id="2147483695" r:id="rId1"/>
    <p:sldLayoutId id="2147483771" r:id="rId2"/>
    <p:sldLayoutId id="2147483772" r:id="rId3"/>
    <p:sldLayoutId id="2147483773" r:id="rId4"/>
    <p:sldLayoutId id="2147483774" r:id="rId5"/>
    <p:sldLayoutId id="2147483775" r:id="rId6"/>
    <p:sldLayoutId id="2147483776"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5389911"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81824D"/>
                </a:solidFill>
                <a:latin typeface="Verdana"/>
                <a:cs typeface="Verdana"/>
              </a:rPr>
              <a:t>Grøn omstilling</a:t>
            </a:r>
            <a:endParaRPr sz="1200">
              <a:solidFill>
                <a:srgbClr val="81824D"/>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C638B8EC-B4CD-4058-A028-1A9488D8734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410885371"/>
      </p:ext>
    </p:extLst>
  </p:cSld>
  <p:clrMap bg1="lt1" tx1="dk1" bg2="lt2" tx2="dk2" accent1="accent1" accent2="accent2" accent3="accent3" accent4="accent4" accent5="accent5" accent6="accent6" hlink="hlink" folHlink="folHlink"/>
  <p:sldLayoutIdLst>
    <p:sldLayoutId id="2147483703" r:id="rId1"/>
    <p:sldLayoutId id="2147483777" r:id="rId2"/>
    <p:sldLayoutId id="2147483778" r:id="rId3"/>
    <p:sldLayoutId id="2147483779" r:id="rId4"/>
    <p:sldLayoutId id="2147483780" r:id="rId5"/>
    <p:sldLayoutId id="2147483781" r:id="rId6"/>
    <p:sldLayoutId id="2147483782"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7541096"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710B8E"/>
                </a:solidFill>
                <a:latin typeface="Verdana"/>
                <a:cs typeface="Verdana"/>
              </a:rPr>
              <a:t>Kommunen som attraktiv arbejdsplads</a:t>
            </a:r>
            <a:endParaRPr sz="1200">
              <a:solidFill>
                <a:srgbClr val="710B8E"/>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34C873D2-A61C-75E0-575D-90E779C2B57B}"/>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750546939"/>
      </p:ext>
    </p:extLst>
  </p:cSld>
  <p:clrMap bg1="lt1" tx1="dk1" bg2="lt2" tx2="dk2" accent1="accent1" accent2="accent2" accent3="accent3" accent4="accent4" accent5="accent5" accent6="accent6" hlink="hlink" folHlink="folHlink"/>
  <p:sldLayoutIdLst>
    <p:sldLayoutId id="2147483711" r:id="rId1"/>
    <p:sldLayoutId id="2147483783" r:id="rId2"/>
    <p:sldLayoutId id="2147483784" r:id="rId3"/>
    <p:sldLayoutId id="2147483785" r:id="rId4"/>
    <p:sldLayoutId id="2147483786" r:id="rId5"/>
    <p:sldLayoutId id="2147483787" r:id="rId6"/>
    <p:sldLayoutId id="2147483788"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5641957"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3D6C3A"/>
                </a:solidFill>
                <a:latin typeface="Verdana"/>
                <a:cs typeface="Verdana"/>
              </a:rPr>
              <a:t>Turisme og bosætning</a:t>
            </a:r>
            <a:endParaRPr sz="1200">
              <a:solidFill>
                <a:srgbClr val="3D6C3A"/>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99FE4559-9695-D845-E08B-F4EAB19C5C1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31850758"/>
      </p:ext>
    </p:extLst>
  </p:cSld>
  <p:clrMap bg1="lt1" tx1="dk1" bg2="lt2" tx2="dk2" accent1="accent1" accent2="accent2" accent3="accent3" accent4="accent4" accent5="accent5" accent6="accent6" hlink="hlink" folHlink="folHlink"/>
  <p:sldLayoutIdLst>
    <p:sldLayoutId id="2147483687" r:id="rId1"/>
    <p:sldLayoutId id="2147483765" r:id="rId2"/>
    <p:sldLayoutId id="2147483766" r:id="rId3"/>
    <p:sldLayoutId id="2147483767" r:id="rId4"/>
    <p:sldLayoutId id="2147483768" r:id="rId5"/>
    <p:sldLayoutId id="2147483769" r:id="rId6"/>
    <p:sldLayoutId id="2147483770"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7236295"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9F4520"/>
                </a:solidFill>
                <a:latin typeface="Verdana"/>
                <a:cs typeface="Verdana"/>
              </a:rPr>
              <a:t>Omsorg og sundhedsfremme</a:t>
            </a:r>
            <a:endParaRPr sz="1200">
              <a:solidFill>
                <a:srgbClr val="9F4520"/>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A3BFE9BB-1C62-55E9-DBC4-D15A13DAABA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760902302"/>
      </p:ext>
    </p:extLst>
  </p:cSld>
  <p:clrMap bg1="lt1" tx1="dk1" bg2="lt2" tx2="dk2" accent1="accent1" accent2="accent2" accent3="accent3" accent4="accent4" accent5="accent5" accent6="accent6" hlink="hlink" folHlink="folHlink"/>
  <p:sldLayoutIdLst>
    <p:sldLayoutId id="2147483719" r:id="rId1"/>
    <p:sldLayoutId id="2147483789" r:id="rId2"/>
    <p:sldLayoutId id="2147483790" r:id="rId3"/>
    <p:sldLayoutId id="2147483791" r:id="rId4"/>
    <p:sldLayoutId id="2147483792" r:id="rId5"/>
    <p:sldLayoutId id="2147483793" r:id="rId6"/>
    <p:sldLayoutId id="2147483794"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570604"/>
      </p:ext>
    </p:extLst>
  </p:cSld>
  <p:clrMap bg1="lt1" tx1="dk1" bg2="lt2" tx2="dk2" accent1="accent1" accent2="accent2" accent3="accent3" accent4="accent4" accent5="accent5" accent6="accent6" hlink="hlink" folHlink="folHlink"/>
  <p:sldLayoutIdLst>
    <p:sldLayoutId id="214748380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E8C6EDE3-384C-A4D8-BA04-95FD4065883E}"/>
              </a:ext>
            </a:extLst>
          </p:cNvPr>
          <p:cNvSpPr txBox="1">
            <a:spLocks/>
          </p:cNvSpPr>
          <p:nvPr/>
        </p:nvSpPr>
        <p:spPr>
          <a:xfrm>
            <a:off x="406400" y="271039"/>
            <a:ext cx="9093199" cy="47355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dirty="0">
                <a:latin typeface="Impact" panose="020B0806030902050204" pitchFamily="34" charset="0"/>
              </a:rPr>
              <a:t>LANDDISTRIKTER, KULTUR OG FRITIDSUDVALGET</a:t>
            </a:r>
            <a:r>
              <a:rPr lang="en-US" sz="2500" dirty="0">
                <a:solidFill>
                  <a:srgbClr val="C4262D"/>
                </a:solidFill>
                <a:latin typeface="Impact" panose="020B0806030902050204" pitchFamily="34" charset="0"/>
              </a:rPr>
              <a:t> </a:t>
            </a:r>
            <a:r>
              <a:rPr lang="en-US" sz="2500" dirty="0">
                <a:solidFill>
                  <a:srgbClr val="828282"/>
                </a:solidFill>
                <a:latin typeface="Impact" panose="020B0806030902050204" pitchFamily="34" charset="0"/>
              </a:rPr>
              <a:t>(LKF)</a:t>
            </a:r>
            <a:endParaRPr lang="en-US" sz="2500" dirty="0">
              <a:latin typeface="Impact" panose="020B0806030902050204" pitchFamily="34" charset="0"/>
            </a:endParaRPr>
          </a:p>
        </p:txBody>
      </p:sp>
      <p:sp>
        <p:nvSpPr>
          <p:cNvPr id="9" name="Pladsholder til tekst 3">
            <a:extLst>
              <a:ext uri="{FF2B5EF4-FFF2-40B4-BE49-F238E27FC236}">
                <a16:creationId xmlns:a16="http://schemas.microsoft.com/office/drawing/2014/main" id="{957E082E-5B88-D0E8-9187-D58F87166DEC}"/>
              </a:ext>
            </a:extLst>
          </p:cNvPr>
          <p:cNvSpPr txBox="1">
            <a:spLocks/>
          </p:cNvSpPr>
          <p:nvPr/>
        </p:nvSpPr>
        <p:spPr>
          <a:xfrm>
            <a:off x="406400" y="744598"/>
            <a:ext cx="9093199" cy="37465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1600" dirty="0">
                <a:latin typeface="Verdana" panose="020B0604030504040204" pitchFamily="34" charset="0"/>
                <a:ea typeface="Verdana" panose="020B0604030504040204" pitchFamily="34" charset="0"/>
              </a:rPr>
              <a:t>     AFRAPPORTERING PÅ UDVALGSSTRATEGIEN</a:t>
            </a:r>
            <a:endParaRPr lang="en-US" sz="1200" dirty="0">
              <a:latin typeface="Verdana" panose="020B0604030504040204" pitchFamily="34" charset="0"/>
              <a:ea typeface="Verdana" panose="020B0604030504040204" pitchFamily="34" charset="0"/>
            </a:endParaRPr>
          </a:p>
        </p:txBody>
      </p:sp>
      <p:sp>
        <p:nvSpPr>
          <p:cNvPr id="10" name="Rutediagram: Forbindelse 9">
            <a:extLst>
              <a:ext uri="{FF2B5EF4-FFF2-40B4-BE49-F238E27FC236}">
                <a16:creationId xmlns:a16="http://schemas.microsoft.com/office/drawing/2014/main" id="{15F816CA-4724-85D9-405C-0D54AB4BECCE}"/>
              </a:ext>
            </a:extLst>
          </p:cNvPr>
          <p:cNvSpPr/>
          <p:nvPr/>
        </p:nvSpPr>
        <p:spPr>
          <a:xfrm>
            <a:off x="550035" y="809309"/>
            <a:ext cx="245229" cy="245229"/>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dirty="0"/>
          </a:p>
        </p:txBody>
      </p:sp>
      <p:pic>
        <p:nvPicPr>
          <p:cNvPr id="11" name="Billede 10" descr="Et billede, der indeholder diagram&#10;&#10;Automatisk genereret beskrivelse">
            <a:extLst>
              <a:ext uri="{FF2B5EF4-FFF2-40B4-BE49-F238E27FC236}">
                <a16:creationId xmlns:a16="http://schemas.microsoft.com/office/drawing/2014/main" id="{0FB8231D-5680-5CE2-C7F8-751061761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3472" y="1763264"/>
            <a:ext cx="7559055" cy="3331471"/>
          </a:xfrm>
          <a:prstGeom prst="rect">
            <a:avLst/>
          </a:prstGeom>
        </p:spPr>
      </p:pic>
      <p:sp>
        <p:nvSpPr>
          <p:cNvPr id="2" name="Tekstfelt 1">
            <a:extLst>
              <a:ext uri="{FF2B5EF4-FFF2-40B4-BE49-F238E27FC236}">
                <a16:creationId xmlns:a16="http://schemas.microsoft.com/office/drawing/2014/main" id="{01B87DC1-48CC-F9D4-9850-015AD769BFBD}"/>
              </a:ext>
            </a:extLst>
          </p:cNvPr>
          <p:cNvSpPr txBox="1"/>
          <p:nvPr/>
        </p:nvSpPr>
        <p:spPr>
          <a:xfrm>
            <a:off x="557253" y="5358719"/>
            <a:ext cx="9097030" cy="261610"/>
          </a:xfrm>
          <a:prstGeom prst="rect">
            <a:avLst/>
          </a:prstGeom>
          <a:noFill/>
        </p:spPr>
        <p:txBody>
          <a:bodyPr wrap="square" rtlCol="0">
            <a:spAutoFit/>
          </a:bodyPr>
          <a:lstStyle>
            <a:defPPr>
              <a:defRPr kern="0"/>
            </a:defPPr>
            <a:lvl1pPr algn="r">
              <a:defRPr sz="1100" i="1">
                <a:solidFill>
                  <a:srgbClr val="A6A6A6"/>
                </a:solidFill>
                <a:latin typeface="Verdana" panose="020B0604030504040204" pitchFamily="34" charset="0"/>
                <a:ea typeface="Verdana" panose="020B0604030504040204" pitchFamily="34" charset="0"/>
              </a:defRPr>
            </a:lvl1pPr>
          </a:lstStyle>
          <a:p>
            <a:r>
              <a:rPr lang="da-DK" dirty="0"/>
              <a:t>STATUS MAJ 2023</a:t>
            </a:r>
          </a:p>
        </p:txBody>
      </p:sp>
      <p:sp>
        <p:nvSpPr>
          <p:cNvPr id="3" name="Rutediagram: Forbindelse 2">
            <a:extLst>
              <a:ext uri="{FF2B5EF4-FFF2-40B4-BE49-F238E27FC236}">
                <a16:creationId xmlns:a16="http://schemas.microsoft.com/office/drawing/2014/main" id="{037C9328-D386-99CF-5547-43FD8772D2D4}"/>
              </a:ext>
            </a:extLst>
          </p:cNvPr>
          <p:cNvSpPr/>
          <p:nvPr/>
        </p:nvSpPr>
        <p:spPr>
          <a:xfrm>
            <a:off x="8018342" y="5395918"/>
            <a:ext cx="198000" cy="198000"/>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dirty="0">
                <a:latin typeface="Verdana" panose="020B0604030504040204" pitchFamily="34" charset="0"/>
                <a:ea typeface="Verdana" panose="020B0604030504040204" pitchFamily="34" charset="0"/>
              </a:rPr>
              <a:t>1</a:t>
            </a:r>
          </a:p>
        </p:txBody>
      </p:sp>
      <p:sp>
        <p:nvSpPr>
          <p:cNvPr id="4" name="Tekstfelt 3">
            <a:extLst>
              <a:ext uri="{FF2B5EF4-FFF2-40B4-BE49-F238E27FC236}">
                <a16:creationId xmlns:a16="http://schemas.microsoft.com/office/drawing/2014/main" id="{1EE46951-AB18-70A2-C201-13D99E21009C}"/>
              </a:ext>
            </a:extLst>
          </p:cNvPr>
          <p:cNvSpPr txBox="1"/>
          <p:nvPr/>
        </p:nvSpPr>
        <p:spPr>
          <a:xfrm>
            <a:off x="557253" y="5603643"/>
            <a:ext cx="9097030" cy="261610"/>
          </a:xfrm>
          <a:prstGeom prst="rect">
            <a:avLst/>
          </a:prstGeom>
          <a:noFill/>
        </p:spPr>
        <p:txBody>
          <a:bodyPr wrap="square" rtlCol="0">
            <a:spAutoFit/>
          </a:bodyPr>
          <a:lstStyle/>
          <a:p>
            <a:pPr algn="r"/>
            <a:r>
              <a:rPr lang="da-DK" sz="1100" i="1" dirty="0">
                <a:solidFill>
                  <a:schemeClr val="bg1">
                    <a:lumMod val="65000"/>
                  </a:schemeClr>
                </a:solidFill>
                <a:latin typeface="Verdana" panose="020B0604030504040204" pitchFamily="34" charset="0"/>
                <a:ea typeface="Verdana" panose="020B0604030504040204" pitchFamily="34" charset="0"/>
              </a:rPr>
              <a:t>AFRAPPORTERING</a:t>
            </a:r>
            <a:r>
              <a:rPr lang="da-DK" sz="1100" b="1" i="1" dirty="0">
                <a:solidFill>
                  <a:schemeClr val="bg1">
                    <a:lumMod val="65000"/>
                  </a:schemeClr>
                </a:solidFill>
                <a:latin typeface="Verdana" panose="020B0604030504040204" pitchFamily="34" charset="0"/>
                <a:ea typeface="Verdana" panose="020B0604030504040204" pitchFamily="34" charset="0"/>
              </a:rPr>
              <a:t> </a:t>
            </a:r>
            <a:r>
              <a:rPr lang="da-DK" sz="1100" i="1" dirty="0">
                <a:solidFill>
                  <a:schemeClr val="bg1">
                    <a:lumMod val="65000"/>
                  </a:schemeClr>
                </a:solidFill>
                <a:latin typeface="Verdana" panose="020B0604030504040204" pitchFamily="34" charset="0"/>
                <a:ea typeface="Verdana" panose="020B0604030504040204" pitchFamily="34" charset="0"/>
              </a:rPr>
              <a:t>FOR 2023</a:t>
            </a:r>
          </a:p>
        </p:txBody>
      </p:sp>
      <p:sp>
        <p:nvSpPr>
          <p:cNvPr id="5" name="Rutediagram: Forbindelse 4">
            <a:extLst>
              <a:ext uri="{FF2B5EF4-FFF2-40B4-BE49-F238E27FC236}">
                <a16:creationId xmlns:a16="http://schemas.microsoft.com/office/drawing/2014/main" id="{2BA28E77-1108-401E-2223-7D1788AD772A}"/>
              </a:ext>
            </a:extLst>
          </p:cNvPr>
          <p:cNvSpPr/>
          <p:nvPr/>
        </p:nvSpPr>
        <p:spPr>
          <a:xfrm>
            <a:off x="7264186" y="5627424"/>
            <a:ext cx="223200" cy="220087"/>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dirty="0">
                <a:latin typeface="Verdana" panose="020B0604030504040204" pitchFamily="34" charset="0"/>
                <a:ea typeface="Verdana" panose="020B0604030504040204" pitchFamily="34" charset="0"/>
              </a:rPr>
              <a:t>2</a:t>
            </a:r>
          </a:p>
        </p:txBody>
      </p:sp>
      <p:sp>
        <p:nvSpPr>
          <p:cNvPr id="6" name="Tekstfelt 5">
            <a:extLst>
              <a:ext uri="{FF2B5EF4-FFF2-40B4-BE49-F238E27FC236}">
                <a16:creationId xmlns:a16="http://schemas.microsoft.com/office/drawing/2014/main" id="{EA225765-4A80-6FEF-3D1B-C6A95DA3FD84}"/>
              </a:ext>
            </a:extLst>
          </p:cNvPr>
          <p:cNvSpPr txBox="1"/>
          <p:nvPr/>
        </p:nvSpPr>
        <p:spPr>
          <a:xfrm>
            <a:off x="557253" y="5856764"/>
            <a:ext cx="9097030" cy="261610"/>
          </a:xfrm>
          <a:prstGeom prst="rect">
            <a:avLst/>
          </a:prstGeom>
          <a:noFill/>
        </p:spPr>
        <p:txBody>
          <a:bodyPr wrap="square" rtlCol="0">
            <a:spAutoFit/>
          </a:bodyPr>
          <a:lstStyle/>
          <a:p>
            <a:pPr algn="r"/>
            <a:r>
              <a:rPr lang="da-DK" sz="1100" i="1" dirty="0">
                <a:solidFill>
                  <a:schemeClr val="bg1">
                    <a:lumMod val="65000"/>
                  </a:schemeClr>
                </a:solidFill>
                <a:latin typeface="Verdana" panose="020B0604030504040204" pitchFamily="34" charset="0"/>
                <a:ea typeface="Verdana" panose="020B0604030504040204" pitchFamily="34" charset="0"/>
              </a:rPr>
              <a:t>AFRAPPORTERING</a:t>
            </a:r>
            <a:r>
              <a:rPr lang="da-DK" sz="1100" b="1" i="1" dirty="0">
                <a:solidFill>
                  <a:schemeClr val="bg1">
                    <a:lumMod val="65000"/>
                  </a:schemeClr>
                </a:solidFill>
                <a:latin typeface="Verdana" panose="020B0604030504040204" pitchFamily="34" charset="0"/>
                <a:ea typeface="Verdana" panose="020B0604030504040204" pitchFamily="34" charset="0"/>
              </a:rPr>
              <a:t> </a:t>
            </a:r>
            <a:r>
              <a:rPr lang="da-DK" sz="1100" i="1" dirty="0">
                <a:solidFill>
                  <a:schemeClr val="bg1">
                    <a:lumMod val="65000"/>
                  </a:schemeClr>
                </a:solidFill>
                <a:latin typeface="Verdana" panose="020B0604030504040204" pitchFamily="34" charset="0"/>
                <a:ea typeface="Verdana" panose="020B0604030504040204" pitchFamily="34" charset="0"/>
              </a:rPr>
              <a:t>FOR 2024</a:t>
            </a:r>
          </a:p>
        </p:txBody>
      </p:sp>
      <p:sp>
        <p:nvSpPr>
          <p:cNvPr id="7" name="Rutediagram: Forbindelse 6">
            <a:extLst>
              <a:ext uri="{FF2B5EF4-FFF2-40B4-BE49-F238E27FC236}">
                <a16:creationId xmlns:a16="http://schemas.microsoft.com/office/drawing/2014/main" id="{5C0C6BCD-D119-7AB9-DB16-E46FFA658AEF}"/>
              </a:ext>
            </a:extLst>
          </p:cNvPr>
          <p:cNvSpPr/>
          <p:nvPr/>
        </p:nvSpPr>
        <p:spPr>
          <a:xfrm>
            <a:off x="7264186" y="5900804"/>
            <a:ext cx="198000" cy="198000"/>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dirty="0">
                <a:latin typeface="Verdana" panose="020B0604030504040204" pitchFamily="34" charset="0"/>
                <a:ea typeface="Verdana" panose="020B0604030504040204" pitchFamily="34" charset="0"/>
              </a:rPr>
              <a:t>3</a:t>
            </a:r>
          </a:p>
        </p:txBody>
      </p:sp>
      <p:sp>
        <p:nvSpPr>
          <p:cNvPr id="20" name="Tekstfelt 19">
            <a:extLst>
              <a:ext uri="{FF2B5EF4-FFF2-40B4-BE49-F238E27FC236}">
                <a16:creationId xmlns:a16="http://schemas.microsoft.com/office/drawing/2014/main" id="{4B9C2107-42CA-9B9C-682A-1452083A08D0}"/>
              </a:ext>
            </a:extLst>
          </p:cNvPr>
          <p:cNvSpPr txBox="1"/>
          <p:nvPr/>
        </p:nvSpPr>
        <p:spPr>
          <a:xfrm>
            <a:off x="528839" y="6098804"/>
            <a:ext cx="9097030" cy="276999"/>
          </a:xfrm>
          <a:prstGeom prst="rect">
            <a:avLst/>
          </a:prstGeom>
          <a:noFill/>
        </p:spPr>
        <p:txBody>
          <a:bodyPr wrap="square" rtlCol="0">
            <a:spAutoFit/>
          </a:bodyPr>
          <a:lstStyle/>
          <a:p>
            <a:pPr algn="r"/>
            <a:r>
              <a:rPr lang="da-DK" sz="1200" dirty="0">
                <a:solidFill>
                  <a:schemeClr val="tx1"/>
                </a:solidFill>
                <a:latin typeface="Verdana" panose="020B0604030504040204" pitchFamily="34" charset="0"/>
                <a:ea typeface="Verdana" panose="020B0604030504040204" pitchFamily="34" charset="0"/>
              </a:rPr>
              <a:t>AFRAPPORTERING</a:t>
            </a:r>
            <a:r>
              <a:rPr lang="da-DK" sz="1200" b="1" dirty="0">
                <a:solidFill>
                  <a:schemeClr val="tx1"/>
                </a:solidFill>
                <a:latin typeface="Verdana" panose="020B0604030504040204" pitchFamily="34" charset="0"/>
                <a:ea typeface="Verdana" panose="020B0604030504040204" pitchFamily="34" charset="0"/>
              </a:rPr>
              <a:t> </a:t>
            </a:r>
            <a:r>
              <a:rPr lang="da-DK" sz="1200" dirty="0">
                <a:solidFill>
                  <a:schemeClr val="tx1"/>
                </a:solidFill>
                <a:latin typeface="Verdana" panose="020B0604030504040204" pitchFamily="34" charset="0"/>
                <a:ea typeface="Verdana" panose="020B0604030504040204" pitchFamily="34" charset="0"/>
              </a:rPr>
              <a:t>FOR 2025</a:t>
            </a:r>
          </a:p>
        </p:txBody>
      </p:sp>
      <p:sp>
        <p:nvSpPr>
          <p:cNvPr id="21" name="Rutediagram: Forbindelse 20">
            <a:extLst>
              <a:ext uri="{FF2B5EF4-FFF2-40B4-BE49-F238E27FC236}">
                <a16:creationId xmlns:a16="http://schemas.microsoft.com/office/drawing/2014/main" id="{49BD36F5-8BC3-9D3B-9E31-BA213D1F5334}"/>
              </a:ext>
            </a:extLst>
          </p:cNvPr>
          <p:cNvSpPr/>
          <p:nvPr/>
        </p:nvSpPr>
        <p:spPr>
          <a:xfrm>
            <a:off x="7091372" y="6127627"/>
            <a:ext cx="198000" cy="198000"/>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dirty="0">
                <a:solidFill>
                  <a:schemeClr val="bg1"/>
                </a:solidFill>
                <a:latin typeface="Verdana" panose="020B0604030504040204" pitchFamily="34" charset="0"/>
                <a:ea typeface="Verdana" panose="020B0604030504040204" pitchFamily="34" charset="0"/>
              </a:rPr>
              <a:t>4</a:t>
            </a:r>
          </a:p>
        </p:txBody>
      </p:sp>
    </p:spTree>
    <p:extLst>
      <p:ext uri="{BB962C8B-B14F-4D97-AF65-F5344CB8AC3E}">
        <p14:creationId xmlns:p14="http://schemas.microsoft.com/office/powerpoint/2010/main" val="1221587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03BCAD8-0F95-19F5-C55F-CB02955DA1BD}"/>
              </a:ext>
            </a:extLst>
          </p:cNvPr>
          <p:cNvSpPr>
            <a:spLocks noGrp="1"/>
          </p:cNvSpPr>
          <p:nvPr>
            <p:ph type="body" sz="quarter" idx="16"/>
          </p:nvPr>
        </p:nvSpPr>
        <p:spPr>
          <a:xfrm>
            <a:off x="2859899" y="868340"/>
            <a:ext cx="1902601" cy="198438"/>
          </a:xfrm>
        </p:spPr>
        <p:txBody>
          <a:bodyPr/>
          <a:lstStyle/>
          <a:p>
            <a:r>
              <a:rPr lang="da-DK" dirty="0"/>
              <a:t>Hvad har vi opnået</a:t>
            </a:r>
          </a:p>
        </p:txBody>
      </p:sp>
      <p:sp>
        <p:nvSpPr>
          <p:cNvPr id="3" name="Pladsholder til tekst 2">
            <a:extLst>
              <a:ext uri="{FF2B5EF4-FFF2-40B4-BE49-F238E27FC236}">
                <a16:creationId xmlns:a16="http://schemas.microsoft.com/office/drawing/2014/main" id="{03012597-F644-6539-1DFE-677417FA1E28}"/>
              </a:ext>
            </a:extLst>
          </p:cNvPr>
          <p:cNvSpPr>
            <a:spLocks noGrp="1"/>
          </p:cNvSpPr>
          <p:nvPr>
            <p:ph type="body" sz="quarter" idx="15"/>
          </p:nvPr>
        </p:nvSpPr>
        <p:spPr>
          <a:xfrm>
            <a:off x="595312" y="869950"/>
            <a:ext cx="1519237" cy="198438"/>
          </a:xfrm>
        </p:spPr>
        <p:txBody>
          <a:bodyPr/>
          <a:lstStyle/>
          <a:p>
            <a:r>
              <a:rPr lang="da-DK" dirty="0"/>
              <a:t>Succeskriterier</a:t>
            </a:r>
          </a:p>
        </p:txBody>
      </p:sp>
      <p:sp>
        <p:nvSpPr>
          <p:cNvPr id="4" name="Pladsholder til tekst 3">
            <a:extLst>
              <a:ext uri="{FF2B5EF4-FFF2-40B4-BE49-F238E27FC236}">
                <a16:creationId xmlns:a16="http://schemas.microsoft.com/office/drawing/2014/main" id="{254D0855-48E0-6D17-D996-1EB8995BD6CE}"/>
              </a:ext>
            </a:extLst>
          </p:cNvPr>
          <p:cNvSpPr>
            <a:spLocks noGrp="1"/>
          </p:cNvSpPr>
          <p:nvPr>
            <p:ph type="body" sz="quarter" idx="14"/>
          </p:nvPr>
        </p:nvSpPr>
        <p:spPr/>
        <p:txBody>
          <a:bodyPr/>
          <a:lstStyle/>
          <a:p>
            <a:r>
              <a:rPr lang="da-DK" dirty="0"/>
              <a:t>ET GODT ERHVERVSKLIMA</a:t>
            </a:r>
          </a:p>
          <a:p>
            <a:endParaRPr lang="da-DK" dirty="0"/>
          </a:p>
          <a:p>
            <a:r>
              <a:rPr lang="da-DK" dirty="0"/>
              <a:t>• Antallet af nettotilflytninger stiger </a:t>
            </a:r>
          </a:p>
          <a:p>
            <a:r>
              <a:rPr lang="da-DK" dirty="0"/>
              <a:t>• Fastholdelsesprocenten stiger</a:t>
            </a:r>
          </a:p>
          <a:p>
            <a:endParaRPr lang="da-DK" dirty="0"/>
          </a:p>
          <a:p>
            <a:endParaRPr lang="da-DK" dirty="0"/>
          </a:p>
          <a:p>
            <a:endParaRPr lang="da-DK" dirty="0"/>
          </a:p>
        </p:txBody>
      </p:sp>
      <p:sp>
        <p:nvSpPr>
          <p:cNvPr id="5" name="Pladsholder til tekst 4">
            <a:extLst>
              <a:ext uri="{FF2B5EF4-FFF2-40B4-BE49-F238E27FC236}">
                <a16:creationId xmlns:a16="http://schemas.microsoft.com/office/drawing/2014/main" id="{BB9BC5A0-19FE-E343-DC4A-C1DC224FD494}"/>
              </a:ext>
            </a:extLst>
          </p:cNvPr>
          <p:cNvSpPr>
            <a:spLocks noGrp="1"/>
          </p:cNvSpPr>
          <p:nvPr>
            <p:ph type="body" sz="quarter" idx="11"/>
          </p:nvPr>
        </p:nvSpPr>
        <p:spPr/>
        <p:txBody>
          <a:bodyPr/>
          <a:lstStyle/>
          <a:p>
            <a:pPr rtl="0" fontAlgn="base"/>
            <a:r>
              <a:rPr lang="da-DK" b="1" dirty="0"/>
              <a:t>Destination Sydfalster – Udvikling i Gedser </a:t>
            </a:r>
            <a:endParaRPr lang="da-DK" dirty="0"/>
          </a:p>
          <a:p>
            <a:pPr rtl="0" fontAlgn="base"/>
            <a:r>
              <a:rPr lang="da-DK" dirty="0"/>
              <a:t>I arbejdet med Destination Sydfalster har der fra start været fokus på at fremme turismeerhvervet i området, og der er i særdeleshed blevet arbejdet med at udvikle rammerne for en øget turisme i og </a:t>
            </a:r>
            <a:r>
              <a:rPr lang="da-DK" noProof="0" dirty="0"/>
              <a:t>omkring Gedser. ​Det har ført til en række initiativer, som tilsammen skal gøre Gedser til et endnu mere attraktivt besøgsmål.</a:t>
            </a:r>
          </a:p>
          <a:p>
            <a:pPr rtl="0" fontAlgn="base"/>
            <a:endParaRPr lang="da-DK" dirty="0"/>
          </a:p>
          <a:p>
            <a:pPr rtl="0" fontAlgn="base"/>
            <a:r>
              <a:rPr lang="da-DK" u="sng" dirty="0"/>
              <a:t>KØSTEN</a:t>
            </a:r>
          </a:p>
          <a:p>
            <a:pPr rtl="0" fontAlgn="base"/>
            <a:r>
              <a:rPr lang="da-DK" noProof="0" dirty="0"/>
              <a:t>Der etableres en re</a:t>
            </a:r>
            <a:r>
              <a:rPr lang="da-DK" dirty="0"/>
              <a:t>kreativ oplevelsesrute, hvor man kan vandre gennem Falsters smukke natur fra Gedser i syd via østkysten til Stubbekøbing i nord. Ruten bliver inddelt i etaper, og vil skabe sammenhæng og tilgængelighed i hele området. Gedser Lystbådehavn vil fungere som start/stop for ruten, som åbnes til sommersæson 2026.</a:t>
            </a:r>
            <a:endParaRPr lang="da-DK" noProof="0" dirty="0"/>
          </a:p>
          <a:p>
            <a:pPr rtl="0" fontAlgn="base"/>
            <a:endParaRPr lang="en-US" dirty="0"/>
          </a:p>
          <a:p>
            <a:r>
              <a:rPr lang="da-DK" u="sng" dirty="0"/>
              <a:t>Køstperlen </a:t>
            </a:r>
            <a:endParaRPr lang="da-DK" dirty="0"/>
          </a:p>
          <a:p>
            <a:r>
              <a:rPr lang="da-DK" dirty="0"/>
              <a:t>Som oplevelsespunkt, samlingssted og udflugtsmål på Gedser Erhvervshavn etableres Køstperlen, der vil være en attraktion på KØSTEN. </a:t>
            </a:r>
          </a:p>
          <a:p>
            <a:endParaRPr lang="da-DK" dirty="0"/>
          </a:p>
          <a:p>
            <a:r>
              <a:rPr lang="da-DK" u="sng" dirty="0"/>
              <a:t>Erhvervsfremmeprojekt på Gedser Lystbådehavn</a:t>
            </a:r>
            <a:endParaRPr lang="da-DK" dirty="0"/>
          </a:p>
          <a:p>
            <a:r>
              <a:rPr lang="da-DK" dirty="0"/>
              <a:t>Indsatsen på Gedser Lystbådehavn er støttet med 10,6 mio. kr. af Erhvervsfremme-bestyrelsen og EU. Tilsammen investeres der 16 mio. kr. i at forbedre faciliteterne og oplevelsen af området. Den rekreative infrastruktur mellem Geder Lystbådehavn, Gedser Erhvervshavn og Gedser by bliver forbedret, og der er fokus på at skabe en bedre formidling af de oplevelsesmuligheder, der er i området</a:t>
            </a:r>
          </a:p>
          <a:p>
            <a:endParaRPr lang="da-DK" dirty="0"/>
          </a:p>
          <a:p>
            <a:r>
              <a:rPr lang="da-DK" dirty="0"/>
              <a:t>Projektet består af 3 hovedaktiviteter:</a:t>
            </a:r>
          </a:p>
          <a:p>
            <a:pPr marL="228600" lvl="0" indent="-228600">
              <a:buAutoNum type="arabicPeriod"/>
            </a:pPr>
            <a:r>
              <a:rPr lang="da-DK" dirty="0"/>
              <a:t>Opgradering af Gedser Lystbådehavn</a:t>
            </a:r>
          </a:p>
          <a:p>
            <a:pPr marL="228600" lvl="0" indent="-228600">
              <a:buAutoNum type="arabicPeriod"/>
            </a:pPr>
            <a:r>
              <a:rPr lang="da-DK" dirty="0"/>
              <a:t>Opgradering af Forbindelse mellem Gedser Lystbådehavn og by/erhvervshavn</a:t>
            </a:r>
          </a:p>
          <a:p>
            <a:pPr marL="228600" lvl="0" indent="-228600">
              <a:buAutoNum type="arabicPeriod"/>
            </a:pPr>
            <a:r>
              <a:rPr lang="da-DK" dirty="0"/>
              <a:t>Information til gående, sejlende og cyklende</a:t>
            </a:r>
          </a:p>
          <a:p>
            <a:pPr rtl="0" fontAlgn="base"/>
            <a:r>
              <a:rPr lang="da-DK" dirty="0"/>
              <a:t> ​</a:t>
            </a:r>
          </a:p>
          <a:p>
            <a:pPr rtl="0" fontAlgn="base"/>
            <a:r>
              <a:rPr lang="da-DK" dirty="0"/>
              <a:t>​</a:t>
            </a:r>
            <a:r>
              <a:rPr lang="da-DK" u="sng" dirty="0"/>
              <a:t>Under Overfalden </a:t>
            </a:r>
            <a:endParaRPr lang="da-DK" dirty="0"/>
          </a:p>
          <a:p>
            <a:pPr rtl="0" fontAlgn="base"/>
            <a:r>
              <a:rPr lang="da-DK" dirty="0"/>
              <a:t>Med bevilling fra Region Sjælland på 500.000 kr. til udvikling af en skitse til et kulturelt fyrtårn i Gedser i form af et kunstnerisk vartegn for byen. Er prospektet til værket ”Under Overfladen” udarbejdet. Bag prospektet er Tideland Studio, Rumgehør og billedkunstner Siska Katrine Jørgensen. </a:t>
            </a:r>
          </a:p>
          <a:p>
            <a:pPr rtl="0" fontAlgn="base"/>
            <a:r>
              <a:rPr lang="da-DK" dirty="0"/>
              <a:t>Under Overfladen skal placeres på Gedser Erhvervshavns øst-mole</a:t>
            </a:r>
          </a:p>
          <a:p>
            <a:pPr rtl="0" fontAlgn="base"/>
            <a:endParaRPr lang="da-DK" dirty="0"/>
          </a:p>
          <a:p>
            <a:r>
              <a:rPr lang="da-DK" u="sng" dirty="0"/>
              <a:t>Stormflodsfortællinger </a:t>
            </a:r>
            <a:endParaRPr lang="da-DK" dirty="0"/>
          </a:p>
          <a:p>
            <a:r>
              <a:rPr lang="da-DK" dirty="0"/>
              <a:t>Region Sjælland har ligeledes 500.000 kr. til projektet ”Stormflodsfortællinger”, en kunstnerisk lydvandring, som udvikles i samarbejde med 5. og 6. klasse på Sydfalster Skole. Udover midlerne fra Region Sjælland er der bevilliget 60.000 kr. af Statens kunstfonds huskunstnerordning, som er gået til et læringsforløb i forbindelse med udviklingen af lydvandringen.</a:t>
            </a:r>
          </a:p>
          <a:p>
            <a:endParaRPr lang="da-DK"/>
          </a:p>
          <a:p>
            <a:r>
              <a:rPr lang="da-DK"/>
              <a:t>Lydvandringen </a:t>
            </a:r>
            <a:r>
              <a:rPr lang="da-DK" dirty="0"/>
              <a:t>vil forventeligt være færdig til sommersæson 2026 og laves specifikt til strækningen mellem Gedser by og Gedser Odde.  </a:t>
            </a:r>
          </a:p>
          <a:p>
            <a:pPr rtl="0" fontAlgn="base"/>
            <a:endParaRPr lang="da-DK" dirty="0"/>
          </a:p>
          <a:p>
            <a:endParaRPr lang="da-DK" dirty="0"/>
          </a:p>
          <a:p>
            <a:endParaRPr lang="da-DK" dirty="0"/>
          </a:p>
        </p:txBody>
      </p:sp>
      <p:sp>
        <p:nvSpPr>
          <p:cNvPr id="6" name="Pladsholder til slidenummer 5">
            <a:extLst>
              <a:ext uri="{FF2B5EF4-FFF2-40B4-BE49-F238E27FC236}">
                <a16:creationId xmlns:a16="http://schemas.microsoft.com/office/drawing/2014/main" id="{5185C9D7-4511-45AE-12B2-7F8B1C94FC0E}"/>
              </a:ext>
            </a:extLst>
          </p:cNvPr>
          <p:cNvSpPr>
            <a:spLocks noGrp="1"/>
          </p:cNvSpPr>
          <p:nvPr>
            <p:ph type="sldNum" sz="quarter" idx="4"/>
          </p:nvPr>
        </p:nvSpPr>
        <p:spPr/>
        <p:txBody>
          <a:bodyPr/>
          <a:lstStyle/>
          <a:p>
            <a:fld id="{A302253D-EB53-403A-B8A6-CD8583468AA2}" type="slidenum">
              <a:rPr lang="da-DK" smtClean="0"/>
              <a:pPr/>
              <a:t>2</a:t>
            </a:fld>
            <a:endParaRPr lang="da-DK" dirty="0"/>
          </a:p>
        </p:txBody>
      </p:sp>
    </p:spTree>
    <p:extLst>
      <p:ext uri="{BB962C8B-B14F-4D97-AF65-F5344CB8AC3E}">
        <p14:creationId xmlns:p14="http://schemas.microsoft.com/office/powerpoint/2010/main" val="3215736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4CADF3E-76BE-8D34-1BB3-D9F50949D0A7}"/>
              </a:ext>
            </a:extLst>
          </p:cNvPr>
          <p:cNvSpPr>
            <a:spLocks noGrp="1"/>
          </p:cNvSpPr>
          <p:nvPr>
            <p:ph type="body" sz="quarter" idx="16"/>
          </p:nvPr>
        </p:nvSpPr>
        <p:spPr>
          <a:xfrm>
            <a:off x="2859899" y="868340"/>
            <a:ext cx="1705751" cy="198438"/>
          </a:xfrm>
        </p:spPr>
        <p:txBody>
          <a:bodyPr/>
          <a:lstStyle/>
          <a:p>
            <a:r>
              <a:rPr lang="da-DK" dirty="0"/>
              <a:t>Hvad har vi opnået</a:t>
            </a:r>
          </a:p>
        </p:txBody>
      </p:sp>
      <p:sp>
        <p:nvSpPr>
          <p:cNvPr id="3" name="Pladsholder til tekst 2">
            <a:extLst>
              <a:ext uri="{FF2B5EF4-FFF2-40B4-BE49-F238E27FC236}">
                <a16:creationId xmlns:a16="http://schemas.microsoft.com/office/drawing/2014/main" id="{8D9F942D-2597-27E4-F51A-3FC82931EC68}"/>
              </a:ext>
            </a:extLst>
          </p:cNvPr>
          <p:cNvSpPr>
            <a:spLocks noGrp="1"/>
          </p:cNvSpPr>
          <p:nvPr>
            <p:ph type="body" sz="quarter" idx="15"/>
          </p:nvPr>
        </p:nvSpPr>
        <p:spPr>
          <a:xfrm>
            <a:off x="595312" y="869950"/>
            <a:ext cx="1481671" cy="198438"/>
          </a:xfrm>
        </p:spPr>
        <p:txBody>
          <a:bodyPr/>
          <a:lstStyle/>
          <a:p>
            <a:r>
              <a:rPr lang="da-DK" dirty="0"/>
              <a:t>Succeskriterier</a:t>
            </a:r>
          </a:p>
        </p:txBody>
      </p:sp>
      <p:sp>
        <p:nvSpPr>
          <p:cNvPr id="4" name="Pladsholder til tekst 3">
            <a:extLst>
              <a:ext uri="{FF2B5EF4-FFF2-40B4-BE49-F238E27FC236}">
                <a16:creationId xmlns:a16="http://schemas.microsoft.com/office/drawing/2014/main" id="{2E0AEC4A-E8FC-3576-C287-5B7630419B18}"/>
              </a:ext>
            </a:extLst>
          </p:cNvPr>
          <p:cNvSpPr>
            <a:spLocks noGrp="1"/>
          </p:cNvSpPr>
          <p:nvPr>
            <p:ph type="body" sz="quarter" idx="14"/>
          </p:nvPr>
        </p:nvSpPr>
        <p:spPr/>
        <p:txBody>
          <a:bodyPr/>
          <a:lstStyle/>
          <a:p>
            <a:r>
              <a:rPr lang="da-DK" dirty="0"/>
              <a:t>UDDANNELSESBYEN NYKØBING FALSTER</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en-US" dirty="0"/>
              <a:t>At det er </a:t>
            </a:r>
            <a:r>
              <a:rPr lang="en-US" dirty="0" err="1"/>
              <a:t>synligt</a:t>
            </a:r>
            <a:r>
              <a:rPr lang="en-US" dirty="0"/>
              <a:t> at kultur </a:t>
            </a:r>
            <a:r>
              <a:rPr lang="en-US" dirty="0" err="1"/>
              <a:t>og</a:t>
            </a:r>
            <a:r>
              <a:rPr lang="en-US" dirty="0"/>
              <a:t> </a:t>
            </a:r>
            <a:r>
              <a:rPr lang="en-US" dirty="0" err="1"/>
              <a:t>ungemiljøer</a:t>
            </a:r>
            <a:r>
              <a:rPr lang="en-US" dirty="0"/>
              <a:t> </a:t>
            </a:r>
            <a:r>
              <a:rPr lang="en-US" dirty="0" err="1"/>
              <a:t>i</a:t>
            </a:r>
            <a:r>
              <a:rPr lang="en-US" dirty="0"/>
              <a:t> Guldborgsund er </a:t>
            </a:r>
            <a:r>
              <a:rPr lang="en-US" dirty="0" err="1"/>
              <a:t>udviklet</a:t>
            </a:r>
            <a:r>
              <a:rPr lang="en-US" dirty="0"/>
              <a:t> </a:t>
            </a:r>
            <a:r>
              <a:rPr lang="en-US" dirty="0" err="1"/>
              <a:t>sammen</a:t>
            </a:r>
            <a:r>
              <a:rPr lang="en-US" dirty="0"/>
              <a:t> med de </a:t>
            </a:r>
            <a:r>
              <a:rPr lang="en-US" dirty="0" err="1"/>
              <a:t>unge</a:t>
            </a:r>
            <a:r>
              <a:rPr lang="en-US" dirty="0"/>
              <a:t> </a:t>
            </a:r>
            <a:endParaRPr lang="da-DK" dirty="0"/>
          </a:p>
          <a:p>
            <a:endParaRPr lang="da-DK" dirty="0"/>
          </a:p>
          <a:p>
            <a:endParaRPr lang="da-DK" dirty="0"/>
          </a:p>
        </p:txBody>
      </p:sp>
      <p:sp>
        <p:nvSpPr>
          <p:cNvPr id="5" name="Pladsholder til tekst 4">
            <a:extLst>
              <a:ext uri="{FF2B5EF4-FFF2-40B4-BE49-F238E27FC236}">
                <a16:creationId xmlns:a16="http://schemas.microsoft.com/office/drawing/2014/main" id="{C0FFC4C0-2528-9AB6-3B6A-FF46C1AC8C68}"/>
              </a:ext>
            </a:extLst>
          </p:cNvPr>
          <p:cNvSpPr>
            <a:spLocks noGrp="1"/>
          </p:cNvSpPr>
          <p:nvPr>
            <p:ph type="body" sz="quarter" idx="11"/>
          </p:nvPr>
        </p:nvSpPr>
        <p:spPr/>
        <p:txBody>
          <a:bodyPr/>
          <a:lstStyle/>
          <a:p>
            <a:pPr rtl="0" fontAlgn="base"/>
            <a:r>
              <a:rPr lang="da-DK" b="1" dirty="0"/>
              <a:t>Markedshallen Guldborgsund</a:t>
            </a:r>
            <a:r>
              <a:rPr lang="en-US" dirty="0"/>
              <a:t>​</a:t>
            </a:r>
          </a:p>
          <a:p>
            <a:pPr rtl="0" fontAlgn="base"/>
            <a:r>
              <a:rPr lang="da-DK" dirty="0"/>
              <a:t>”Et samlingspunkt for fællesskaber” – har en ung frivillig kaldt det. Og det er præcis, hvad Markedshallen er blevet. Et sted, hvor mennesker mødes om idéer, initiativer og nysgerrighed. Et sted, hvor vi går til samfund – ikke som en abstrakt tanke, men som en konkret praksis.</a:t>
            </a:r>
          </a:p>
          <a:p>
            <a:pPr rtl="0" fontAlgn="base"/>
            <a:r>
              <a:rPr lang="da-DK" dirty="0"/>
              <a:t>​ ​</a:t>
            </a:r>
          </a:p>
          <a:p>
            <a:pPr rtl="0" fontAlgn="base"/>
            <a:r>
              <a:rPr lang="da-DK" dirty="0"/>
              <a:t>Vi har fjernet barriererne for deltagelse. Her kan man stadig komme ind fra gaden med sin idé – og nu ser vi, hvordan idéer bliver til handling. Projekter spirer frem indenfor Markedshallens fire temaer:</a:t>
            </a:r>
            <a:br>
              <a:rPr lang="da-DK" dirty="0"/>
            </a:br>
            <a:r>
              <a:rPr lang="da-DK" b="1" dirty="0"/>
              <a:t>”Fra vi’ unge til vi’ ældre”, ”Rør dig og bliv rørt”, ”Alt fra jord til bord”</a:t>
            </a:r>
            <a:r>
              <a:rPr lang="da-DK" dirty="0"/>
              <a:t> og </a:t>
            </a:r>
            <a:r>
              <a:rPr lang="da-DK" b="1" dirty="0"/>
              <a:t>”Indtryk, udtryk og aftryk”</a:t>
            </a:r>
            <a:r>
              <a:rPr lang="da-DK" dirty="0"/>
              <a:t> – og de bliver til levende fællesskaber, hvor mennesker skaber med hinanden. </a:t>
            </a:r>
          </a:p>
          <a:p>
            <a:pPr rtl="0" fontAlgn="base"/>
            <a:r>
              <a:rPr lang="da-DK" dirty="0"/>
              <a:t> ​</a:t>
            </a:r>
          </a:p>
          <a:p>
            <a:pPr rtl="0" fontAlgn="base"/>
            <a:r>
              <a:rPr lang="da-DK" dirty="0"/>
              <a:t>Alder er ikke noget, vi taler om til daglig. Det er blevet naturligt, at unge får en forlomme. De sætter retning for events og aktiviteter, og deres drømme og behov er med til at forme indholdet. Det har skabt en ny form for lokal relevans og ejerskab. </a:t>
            </a:r>
          </a:p>
          <a:p>
            <a:pPr rtl="0" fontAlgn="base"/>
            <a:r>
              <a:rPr lang="da-DK" dirty="0"/>
              <a:t>​</a:t>
            </a:r>
          </a:p>
          <a:p>
            <a:pPr rtl="0" fontAlgn="base"/>
            <a:r>
              <a:rPr lang="da-DK" dirty="0"/>
              <a:t>​Hvad vi har opnået midtvejs i projektet:</a:t>
            </a:r>
          </a:p>
          <a:p>
            <a:pPr rtl="0" fontAlgn="base"/>
            <a:endParaRPr lang="da-DK" dirty="0"/>
          </a:p>
          <a:p>
            <a:pPr marL="171450" indent="-171450" rtl="0" fontAlgn="base">
              <a:buFont typeface="Arial" panose="020B0604020202020204" pitchFamily="34" charset="0"/>
              <a:buChar char="•"/>
            </a:pPr>
            <a:r>
              <a:rPr lang="da-DK" dirty="0"/>
              <a:t>Unge har planlagt og afviklet egne events i Markedshallen.</a:t>
            </a:r>
          </a:p>
          <a:p>
            <a:pPr marL="171450" indent="-171450" rtl="0" fontAlgn="base">
              <a:buFont typeface="Arial" panose="020B0604020202020204" pitchFamily="34" charset="0"/>
              <a:buChar char="•"/>
            </a:pPr>
            <a:r>
              <a:rPr lang="da-DK" dirty="0"/>
              <a:t>Unge har bidraget aktivt til andres events – både som deltagere og </a:t>
            </a:r>
            <a:r>
              <a:rPr lang="da-DK" dirty="0" err="1"/>
              <a:t>medskabere</a:t>
            </a:r>
            <a:r>
              <a:rPr lang="da-DK" dirty="0"/>
              <a:t>.</a:t>
            </a:r>
          </a:p>
          <a:p>
            <a:pPr marL="171450" indent="-171450" rtl="0" fontAlgn="base">
              <a:buFont typeface="Arial" panose="020B0604020202020204" pitchFamily="34" charset="0"/>
              <a:buChar char="•"/>
            </a:pPr>
            <a:r>
              <a:rPr lang="da-DK" dirty="0"/>
              <a:t>Flere unge er frivillige og indgår i den daglige drift og udvikling.</a:t>
            </a:r>
          </a:p>
          <a:p>
            <a:pPr marL="171450" indent="-171450" rtl="0" fontAlgn="base">
              <a:buFont typeface="Arial" panose="020B0604020202020204" pitchFamily="34" charset="0"/>
              <a:buChar char="•"/>
            </a:pPr>
            <a:r>
              <a:rPr lang="da-DK" dirty="0"/>
              <a:t>Unge udvikler og medskaber Markedshallens medier, og har skabt kontakt til både lokalt erhvervsliv og uddannelsesinstitutioner.</a:t>
            </a:r>
          </a:p>
          <a:p>
            <a:pPr marL="171450" indent="-171450" rtl="0" fontAlgn="base">
              <a:buFont typeface="Arial" panose="020B0604020202020204" pitchFamily="34" charset="0"/>
              <a:buChar char="•"/>
            </a:pPr>
            <a:r>
              <a:rPr lang="da-DK" dirty="0"/>
              <a:t>Vi har haft praktikanter i både uddannelsesforløb, virksomhedspraktik og jobafklaring, og vi arbejder i tråd med Ungeløftets principper om at skabe meningsfulde fællesskaber, jobåbninger og muligheder for unge, der står udenfor arbejdsfællesskabet.</a:t>
            </a:r>
          </a:p>
          <a:p>
            <a:pPr marL="171450" indent="-171450" rtl="0" fontAlgn="base">
              <a:buFont typeface="Arial" panose="020B0604020202020204" pitchFamily="34" charset="0"/>
              <a:buChar char="•"/>
            </a:pPr>
            <a:r>
              <a:rPr lang="da-DK" dirty="0"/>
              <a:t>Unge har deltaget i strategiske processer, fx udarbejdelse af kunststrategi for bymidten og havnebyen.</a:t>
            </a:r>
          </a:p>
          <a:p>
            <a:pPr marL="171450" indent="-171450" rtl="0" fontAlgn="base">
              <a:buFont typeface="Arial" panose="020B0604020202020204" pitchFamily="34" charset="0"/>
              <a:buChar char="•"/>
            </a:pPr>
            <a:r>
              <a:rPr lang="da-DK" dirty="0"/>
              <a:t>Unge udgør 2/3 af bestyrelsesposterne i foreningen Markedshallen.</a:t>
            </a:r>
          </a:p>
          <a:p>
            <a:pPr marL="171450" indent="-171450" rtl="0" fontAlgn="base">
              <a:buFont typeface="Arial" panose="020B0604020202020204" pitchFamily="34" charset="0"/>
              <a:buChar char="•"/>
            </a:pPr>
            <a:r>
              <a:rPr lang="da-DK" dirty="0"/>
              <a:t>Vi arbejder internationalt (</a:t>
            </a:r>
            <a:r>
              <a:rPr lang="da-DK" dirty="0" err="1"/>
              <a:t>Fehmarn</a:t>
            </a:r>
            <a:r>
              <a:rPr lang="da-DK" dirty="0"/>
              <a:t> Belt Innovation-projekt), hvor studerende fra Danmark og Tyskland har udviklet fremtidsscenarier for Markedshallen som del af et bæredygtigt byrum.</a:t>
            </a:r>
          </a:p>
          <a:p>
            <a:pPr marL="171450" indent="-171450" rtl="0" fontAlgn="base">
              <a:buFont typeface="Arial" panose="020B0604020202020204" pitchFamily="34" charset="0"/>
              <a:buChar char="•"/>
            </a:pPr>
            <a:r>
              <a:rPr lang="da-DK" dirty="0"/>
              <a:t>Vi har igangsat projektet "Fra brugt til brugbart – affald får nyt liv", et Kultur-mycelium-projekt under Kulturpas-ordningen, i samarbejde med REFA og FGU. Her lærer unge om bæredygtighed - miljø, økonomi og det sociale – to hverdage om ugen i Markedshallen.</a:t>
            </a:r>
          </a:p>
          <a:p>
            <a:pPr rtl="0" fontAlgn="base"/>
            <a:endParaRPr lang="da-DK" dirty="0"/>
          </a:p>
          <a:p>
            <a:pPr rtl="0" fontAlgn="base"/>
            <a:r>
              <a:rPr lang="da-DK" dirty="0"/>
              <a:t>Den gode udvikling for og med de unge skal ikke tages for givet. Den er skabt gennem tillid, opmærksomhed og konkrete muligheder. For at den kan fortsætte, kræver det et vedvarende fokus både organisatorisk og politisk. Vi skal fastholde og videreudvikle de strukturer, der giver unge mulighed for at vokse, bidrage og skabe værdi – for sig selv og for fællesskabet. ​</a:t>
            </a:r>
          </a:p>
          <a:p>
            <a:pPr rtl="0" fontAlgn="base"/>
            <a:endParaRPr lang="da-DK" dirty="0"/>
          </a:p>
          <a:p>
            <a:pPr rtl="0" fontAlgn="base"/>
            <a:r>
              <a:rPr lang="da-DK" dirty="0"/>
              <a:t>Markedshallen er blevet et sted, hvor alle er velkomne til at bidrage til en bæredygtig fælles fremtid – med hænder, hjerte og hoved. Her er den lokale forankring og forandring lige så vigtig som det globale udsyn, og det sanselige, det sociale og det strategiske går hånd i hånd.</a:t>
            </a:r>
          </a:p>
        </p:txBody>
      </p:sp>
      <p:sp>
        <p:nvSpPr>
          <p:cNvPr id="6" name="Pladsholder til tekst 5">
            <a:extLst>
              <a:ext uri="{FF2B5EF4-FFF2-40B4-BE49-F238E27FC236}">
                <a16:creationId xmlns:a16="http://schemas.microsoft.com/office/drawing/2014/main" id="{A4A4DDBF-56CC-5E9B-0F0F-C5A534B9E225}"/>
              </a:ext>
            </a:extLst>
          </p:cNvPr>
          <p:cNvSpPr>
            <a:spLocks noGrp="1"/>
          </p:cNvSpPr>
          <p:nvPr>
            <p:ph type="body" sz="quarter" idx="17"/>
          </p:nvPr>
        </p:nvSpPr>
        <p:spPr/>
        <p:txBody>
          <a:bodyPr/>
          <a:lstStyle/>
          <a:p>
            <a:pPr rtl="0"/>
            <a:r>
              <a:rPr lang="da-DK" dirty="0"/>
              <a:t>Når unge deltager aktivt – som frivillige, </a:t>
            </a:r>
            <a:r>
              <a:rPr lang="da-DK" dirty="0" err="1"/>
              <a:t>medskabere</a:t>
            </a:r>
            <a:r>
              <a:rPr lang="da-DK" dirty="0"/>
              <a:t>, praktikere og beslutningstagere – bliver deres idéer en naturlig del af løsningerne på både nutidens og fremtidens udfordringer. Det kræver tillid, plads og konkrete muligheder. </a:t>
            </a:r>
          </a:p>
          <a:p>
            <a:pPr rtl="0"/>
            <a:endParaRPr lang="da-DK" dirty="0"/>
          </a:p>
          <a:p>
            <a:pPr rtl="0"/>
            <a:r>
              <a:rPr lang="da-DK" dirty="0"/>
              <a:t>Når unge får en forlomme, vokser både deres engagement og fællesskabet omkring dem.</a:t>
            </a:r>
          </a:p>
        </p:txBody>
      </p:sp>
      <p:sp>
        <p:nvSpPr>
          <p:cNvPr id="7" name="Pladsholder til slidenummer 6">
            <a:extLst>
              <a:ext uri="{FF2B5EF4-FFF2-40B4-BE49-F238E27FC236}">
                <a16:creationId xmlns:a16="http://schemas.microsoft.com/office/drawing/2014/main" id="{0E7F50AB-CA9B-801B-A693-D27DBB79DB25}"/>
              </a:ext>
            </a:extLst>
          </p:cNvPr>
          <p:cNvSpPr>
            <a:spLocks noGrp="1"/>
          </p:cNvSpPr>
          <p:nvPr>
            <p:ph type="sldNum" sz="quarter" idx="4"/>
          </p:nvPr>
        </p:nvSpPr>
        <p:spPr/>
        <p:txBody>
          <a:bodyPr/>
          <a:lstStyle/>
          <a:p>
            <a:fld id="{A302253D-EB53-403A-B8A6-CD8583468AA2}" type="slidenum">
              <a:rPr lang="da-DK" smtClean="0"/>
              <a:pPr/>
              <a:t>3</a:t>
            </a:fld>
            <a:endParaRPr lang="da-DK" dirty="0"/>
          </a:p>
        </p:txBody>
      </p:sp>
    </p:spTree>
    <p:extLst>
      <p:ext uri="{BB962C8B-B14F-4D97-AF65-F5344CB8AC3E}">
        <p14:creationId xmlns:p14="http://schemas.microsoft.com/office/powerpoint/2010/main" val="2908112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2C29B-B0FE-1C2A-C58F-95138987CE0F}"/>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BC9AE2EE-1532-5405-3FD0-35382757AD8E}"/>
              </a:ext>
            </a:extLst>
          </p:cNvPr>
          <p:cNvSpPr>
            <a:spLocks noGrp="1"/>
          </p:cNvSpPr>
          <p:nvPr>
            <p:ph type="body" sz="quarter" idx="16"/>
          </p:nvPr>
        </p:nvSpPr>
        <p:spPr>
          <a:xfrm>
            <a:off x="2859899" y="868340"/>
            <a:ext cx="1705751" cy="198438"/>
          </a:xfrm>
        </p:spPr>
        <p:txBody>
          <a:bodyPr/>
          <a:lstStyle/>
          <a:p>
            <a:r>
              <a:rPr lang="da-DK" dirty="0"/>
              <a:t>Hvad har vi opnået</a:t>
            </a:r>
          </a:p>
        </p:txBody>
      </p:sp>
      <p:sp>
        <p:nvSpPr>
          <p:cNvPr id="3" name="Pladsholder til tekst 2">
            <a:extLst>
              <a:ext uri="{FF2B5EF4-FFF2-40B4-BE49-F238E27FC236}">
                <a16:creationId xmlns:a16="http://schemas.microsoft.com/office/drawing/2014/main" id="{C18C0596-1386-5092-50E4-AF1A40F1FA2B}"/>
              </a:ext>
            </a:extLst>
          </p:cNvPr>
          <p:cNvSpPr>
            <a:spLocks noGrp="1"/>
          </p:cNvSpPr>
          <p:nvPr>
            <p:ph type="body" sz="quarter" idx="15"/>
          </p:nvPr>
        </p:nvSpPr>
        <p:spPr>
          <a:xfrm>
            <a:off x="595312" y="869950"/>
            <a:ext cx="1481671" cy="198438"/>
          </a:xfrm>
        </p:spPr>
        <p:txBody>
          <a:bodyPr/>
          <a:lstStyle/>
          <a:p>
            <a:r>
              <a:rPr lang="da-DK" dirty="0"/>
              <a:t>Succeskriterier</a:t>
            </a:r>
          </a:p>
        </p:txBody>
      </p:sp>
      <p:sp>
        <p:nvSpPr>
          <p:cNvPr id="4" name="Pladsholder til tekst 3">
            <a:extLst>
              <a:ext uri="{FF2B5EF4-FFF2-40B4-BE49-F238E27FC236}">
                <a16:creationId xmlns:a16="http://schemas.microsoft.com/office/drawing/2014/main" id="{3E8FF5F9-9248-5DF0-37A1-FF4A2641A9E9}"/>
              </a:ext>
            </a:extLst>
          </p:cNvPr>
          <p:cNvSpPr>
            <a:spLocks noGrp="1"/>
          </p:cNvSpPr>
          <p:nvPr>
            <p:ph type="body" sz="quarter" idx="14"/>
          </p:nvPr>
        </p:nvSpPr>
        <p:spPr/>
        <p:txBody>
          <a:bodyPr/>
          <a:lstStyle/>
          <a:p>
            <a:r>
              <a:rPr lang="da-DK" dirty="0"/>
              <a:t>TURISME OG BOSÆTNING</a:t>
            </a:r>
          </a:p>
          <a:p>
            <a:endParaRPr lang="da-DK" dirty="0"/>
          </a:p>
          <a:p>
            <a:endParaRPr lang="da-DK" dirty="0"/>
          </a:p>
          <a:p>
            <a:r>
              <a:rPr lang="da-DK" dirty="0"/>
              <a:t>• Antal overnatninger skal stige i hele Guldborgsund </a:t>
            </a:r>
          </a:p>
          <a:p>
            <a:r>
              <a:rPr lang="da-DK" dirty="0"/>
              <a:t>• Antallet af nettotilflytninger stiger </a:t>
            </a:r>
          </a:p>
          <a:p>
            <a:r>
              <a:rPr lang="da-DK" dirty="0"/>
              <a:t>• Fastholdelsesprocenten stiger </a:t>
            </a:r>
          </a:p>
          <a:p>
            <a:r>
              <a:rPr lang="da-DK" dirty="0"/>
              <a:t>• Borgertilfredsheden stiger </a:t>
            </a:r>
          </a:p>
          <a:p>
            <a:r>
              <a:rPr lang="da-DK" dirty="0"/>
              <a:t>• Antal gæster på kulturattraktionerne</a:t>
            </a:r>
          </a:p>
          <a:p>
            <a:r>
              <a:rPr lang="da-DK" dirty="0"/>
              <a:t> </a:t>
            </a:r>
          </a:p>
          <a:p>
            <a:endParaRPr lang="da-DK" dirty="0"/>
          </a:p>
          <a:p>
            <a:endParaRPr lang="da-DK" dirty="0"/>
          </a:p>
          <a:p>
            <a:endParaRPr lang="da-DK" dirty="0"/>
          </a:p>
        </p:txBody>
      </p:sp>
      <p:sp>
        <p:nvSpPr>
          <p:cNvPr id="5" name="Pladsholder til tekst 4">
            <a:extLst>
              <a:ext uri="{FF2B5EF4-FFF2-40B4-BE49-F238E27FC236}">
                <a16:creationId xmlns:a16="http://schemas.microsoft.com/office/drawing/2014/main" id="{24A9C386-C24F-B30E-3FEC-E8337A9CC457}"/>
              </a:ext>
            </a:extLst>
          </p:cNvPr>
          <p:cNvSpPr>
            <a:spLocks noGrp="1"/>
          </p:cNvSpPr>
          <p:nvPr>
            <p:ph type="body" sz="quarter" idx="11"/>
          </p:nvPr>
        </p:nvSpPr>
        <p:spPr/>
        <p:txBody>
          <a:bodyPr/>
          <a:lstStyle/>
          <a:p>
            <a:r>
              <a:rPr lang="da-DK" dirty="0"/>
              <a:t>I Guldborgsund Kommune er der arbejdet målrettet med at styrke eventstrategien med fokus på at skabe stærke fællesskaber, fremme kultur-, idræts- og foreningslivet og gøre kommunen til et attraktivt sted at bo og leve.</a:t>
            </a:r>
            <a:br>
              <a:rPr lang="da-DK" dirty="0"/>
            </a:br>
            <a:br>
              <a:rPr lang="da-DK" dirty="0"/>
            </a:br>
            <a:r>
              <a:rPr lang="da-DK" dirty="0"/>
              <a:t>Strategien har været tydeligt forankret i konkrete begivenheder og partnerskaber, som har skabt synlighed, engagement og lokal stolthed.</a:t>
            </a:r>
            <a:br>
              <a:rPr lang="da-DK" dirty="0"/>
            </a:br>
            <a:endParaRPr lang="da-DK" dirty="0"/>
          </a:p>
          <a:p>
            <a:r>
              <a:rPr lang="da-DK" dirty="0"/>
              <a:t>Tre af de mest markante og tilbagevendende begivenheder har været </a:t>
            </a:r>
            <a:r>
              <a:rPr lang="da-DK" b="1" dirty="0"/>
              <a:t>Foreningernes Dag, Kulturnatten og Madens Folkemøde</a:t>
            </a:r>
            <a:r>
              <a:rPr lang="da-DK" dirty="0"/>
              <a:t>. </a:t>
            </a:r>
            <a:r>
              <a:rPr lang="da-DK" b="1" dirty="0"/>
              <a:t>Foreningernes Dag </a:t>
            </a:r>
            <a:r>
              <a:rPr lang="da-DK" dirty="0"/>
              <a:t>er en årlig begivenhed, hvor lokale foreninger præsenterer deres aktiviteter og fællesskaber. Dagen er med til at synliggøre det stærke civilsamfund og de mange muligheder for at engagere sig i meningsfulde fællesskaber.</a:t>
            </a:r>
            <a:r>
              <a:rPr lang="da-DK" b="1" dirty="0"/>
              <a:t> Kulturnatten </a:t>
            </a:r>
            <a:r>
              <a:rPr lang="da-DK" dirty="0"/>
              <a:t>markerer overgangen fra lys til mørke med en bred vifte af kulturelle aktiviteter og oplevelser i byens rum. Den tiltrækker besøgende fra både lokalområdet og resten af regionen og viser Guldborgsund som en levende og kulturelt rig kommune. </a:t>
            </a:r>
            <a:r>
              <a:rPr lang="da-DK" b="1" dirty="0"/>
              <a:t>Madens Folkemøde</a:t>
            </a:r>
            <a:r>
              <a:rPr lang="da-DK" dirty="0"/>
              <a:t> blev i 2025 for første gang afholdt i Nykøbing Falster – en markant begivenhed, der satte byen og kommunen på landkortet som samlingspunkt for samtaler om mad, bæredygtighed, fællesskab og fødevarekultur. Eventen tiltrak både lokale borgere og besøgende udefra og skabte stor opmærksomhed omkring byens potentiale som vært for nationale begivenheder. Madens Folkemøde er et stærkt eksempel på, hvordan Guldborgsund kan være ramme for events, der kombinerer oplevelse, læring og lokal stolthed.</a:t>
            </a:r>
            <a:br>
              <a:rPr lang="da-DK" dirty="0"/>
            </a:br>
            <a:br>
              <a:rPr lang="da-DK" dirty="0"/>
            </a:br>
            <a:r>
              <a:rPr lang="da-DK" dirty="0"/>
              <a:t>Et andet højdepunkt i perioden var </a:t>
            </a:r>
            <a:r>
              <a:rPr lang="da-DK" b="1" dirty="0"/>
              <a:t>Royal Run 2023</a:t>
            </a:r>
            <a:r>
              <a:rPr lang="da-DK" dirty="0"/>
              <a:t>. Her deltog ca. 10.000 løbere. Royal Run har skabt stor opmærksomhed og bidraget til at få flere børn og unge i bevægelse – både før og efter selve løbet.</a:t>
            </a:r>
            <a:br>
              <a:rPr lang="da-DK" dirty="0"/>
            </a:br>
            <a:endParaRPr lang="da-DK" dirty="0"/>
          </a:p>
          <a:p>
            <a:r>
              <a:rPr lang="da-DK" dirty="0"/>
              <a:t>Med udgangspunkt i kommunens nye kultur- og idrætspolitik og det strategiske </a:t>
            </a:r>
            <a:r>
              <a:rPr lang="da-DK" b="1" dirty="0"/>
              <a:t>eventhjul</a:t>
            </a:r>
            <a:r>
              <a:rPr lang="da-DK" dirty="0"/>
              <a:t> er der arbejdet med at positionere Nykøbing Falster som en </a:t>
            </a:r>
            <a:r>
              <a:rPr lang="da-DK" dirty="0" err="1"/>
              <a:t>eventby</a:t>
            </a:r>
            <a:r>
              <a:rPr lang="da-DK" dirty="0"/>
              <a:t> med både national gennemslagskraft og stærk lokal forankring. </a:t>
            </a:r>
            <a:br>
              <a:rPr lang="da-DK" dirty="0"/>
            </a:br>
            <a:br>
              <a:rPr lang="da-DK" dirty="0"/>
            </a:br>
            <a:r>
              <a:rPr lang="da-DK" dirty="0"/>
              <a:t>Eventhjulet tager afsæt i fem centrale temaer – </a:t>
            </a:r>
            <a:r>
              <a:rPr lang="da-DK" i="1" dirty="0"/>
              <a:t>Mad, Underholdning, Kunst &amp; Kulturarv, Kyst og Idræt</a:t>
            </a:r>
            <a:r>
              <a:rPr lang="da-DK" dirty="0"/>
              <a:t> – som kobles med bredere værdier som </a:t>
            </a:r>
            <a:r>
              <a:rPr lang="da-DK" i="1" dirty="0"/>
              <a:t>Livsmestring, Foreningsliv og Lokal Forankring</a:t>
            </a:r>
            <a:r>
              <a:rPr lang="da-DK" dirty="0"/>
              <a:t>. Disse temaer har været og er fortsat styrende for udviklingen af events, der taler direkte ind i borgernes livssituation og interesser.</a:t>
            </a:r>
            <a:br>
              <a:rPr lang="da-DK" dirty="0"/>
            </a:br>
            <a:endParaRPr lang="da-DK" dirty="0"/>
          </a:p>
          <a:p>
            <a:r>
              <a:rPr lang="da-DK" dirty="0"/>
              <a:t>Der har været fokus på følgende kerneopgaver:</a:t>
            </a:r>
          </a:p>
          <a:p>
            <a:r>
              <a:rPr lang="da-DK" dirty="0"/>
              <a:t>- Identificere og udvikle events i samarbejde med foreninger, frivillige og kommercielle aktører (her kan nævnes </a:t>
            </a:r>
            <a:r>
              <a:rPr lang="da-DK" b="1" dirty="0"/>
              <a:t>Sydhavsøernes Frugtfestival, Dølle, Hajkutter, Nysted Middelaldermarked, Folkets Folkemøde </a:t>
            </a:r>
            <a:r>
              <a:rPr lang="da-DK" dirty="0"/>
              <a:t>osv.) </a:t>
            </a:r>
          </a:p>
          <a:p>
            <a:r>
              <a:rPr lang="da-DK" dirty="0"/>
              <a:t>- Modtage og evaluere eksterne eventanmodninger</a:t>
            </a:r>
          </a:p>
          <a:p>
            <a:r>
              <a:rPr lang="da-DK" dirty="0"/>
              <a:t>- Kvalitetssikre og evaluere større events</a:t>
            </a:r>
          </a:p>
          <a:p>
            <a:r>
              <a:rPr lang="da-DK" dirty="0"/>
              <a:t>- Skabe lokal forankring og momentum gennem netværk </a:t>
            </a:r>
            <a:r>
              <a:rPr lang="da-DK"/>
              <a:t>og rådgivning. ​</a:t>
            </a:r>
            <a:endParaRPr lang="da-DK" dirty="0"/>
          </a:p>
          <a:p>
            <a:pPr rtl="0" fontAlgn="base"/>
            <a:r>
              <a:rPr lang="da-DK" dirty="0"/>
              <a:t>​</a:t>
            </a:r>
          </a:p>
          <a:p>
            <a:pPr rtl="0" fontAlgn="base"/>
            <a:r>
              <a:rPr lang="da-DK" dirty="0"/>
              <a:t>​</a:t>
            </a:r>
          </a:p>
          <a:p>
            <a:pPr rtl="0" fontAlgn="base"/>
            <a:r>
              <a:rPr lang="da-DK" dirty="0"/>
              <a:t>​</a:t>
            </a:r>
          </a:p>
          <a:p>
            <a:pPr rtl="0" fontAlgn="base"/>
            <a:r>
              <a:rPr lang="da-DK" dirty="0"/>
              <a:t>​</a:t>
            </a:r>
          </a:p>
          <a:p>
            <a:endParaRPr lang="da-DK" dirty="0"/>
          </a:p>
        </p:txBody>
      </p:sp>
      <p:sp>
        <p:nvSpPr>
          <p:cNvPr id="6" name="Pladsholder til tekst 5">
            <a:extLst>
              <a:ext uri="{FF2B5EF4-FFF2-40B4-BE49-F238E27FC236}">
                <a16:creationId xmlns:a16="http://schemas.microsoft.com/office/drawing/2014/main" id="{F4E55123-86AB-73EE-C41F-4E722B65FE88}"/>
              </a:ext>
            </a:extLst>
          </p:cNvPr>
          <p:cNvSpPr>
            <a:spLocks noGrp="1"/>
          </p:cNvSpPr>
          <p:nvPr>
            <p:ph type="body" sz="quarter" idx="17"/>
          </p:nvPr>
        </p:nvSpPr>
        <p:spPr/>
        <p:txBody>
          <a:bodyPr/>
          <a:lstStyle/>
          <a:p>
            <a:r>
              <a:rPr lang="da-DK" dirty="0"/>
              <a:t>Sammenfattende har eventområdet i byrådsperioden 2022–2025 været præget af stærke samarbejder, lokal forankring og en tydelig strategisk retning. Det har skabt resultater, der både styrker fællesskabet og positionerer Guldborgsund som en kommune med oplevelser, energi og engagement.</a:t>
            </a:r>
          </a:p>
          <a:p>
            <a:endParaRPr lang="da-DK" dirty="0"/>
          </a:p>
        </p:txBody>
      </p:sp>
      <p:sp>
        <p:nvSpPr>
          <p:cNvPr id="7" name="Pladsholder til slidenummer 6">
            <a:extLst>
              <a:ext uri="{FF2B5EF4-FFF2-40B4-BE49-F238E27FC236}">
                <a16:creationId xmlns:a16="http://schemas.microsoft.com/office/drawing/2014/main" id="{FB8A5811-209D-7AB8-B6BB-8E2C8B3AC3BB}"/>
              </a:ext>
            </a:extLst>
          </p:cNvPr>
          <p:cNvSpPr>
            <a:spLocks noGrp="1"/>
          </p:cNvSpPr>
          <p:nvPr>
            <p:ph type="sldNum" sz="quarter" idx="4"/>
          </p:nvPr>
        </p:nvSpPr>
        <p:spPr/>
        <p:txBody>
          <a:bodyPr/>
          <a:lstStyle/>
          <a:p>
            <a:fld id="{A302253D-EB53-403A-B8A6-CD8583468AA2}" type="slidenum">
              <a:rPr lang="da-DK" smtClean="0"/>
              <a:pPr/>
              <a:t>4</a:t>
            </a:fld>
            <a:endParaRPr lang="da-DK" dirty="0"/>
          </a:p>
        </p:txBody>
      </p:sp>
    </p:spTree>
    <p:extLst>
      <p:ext uri="{BB962C8B-B14F-4D97-AF65-F5344CB8AC3E}">
        <p14:creationId xmlns:p14="http://schemas.microsoft.com/office/powerpoint/2010/main" val="916701417"/>
      </p:ext>
    </p:extLst>
  </p:cSld>
  <p:clrMapOvr>
    <a:masterClrMapping/>
  </p:clrMapOvr>
</p:sld>
</file>

<file path=ppt/theme/theme1.xml><?xml version="1.0" encoding="utf-8"?>
<a:theme xmlns:a="http://schemas.openxmlformats.org/drawingml/2006/main" name="Det gode børneli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t godt erhvervskli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røn omstill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ommunen som attraktiv arbejdsplad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urisme og bosæt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msorg og sundhedsfrem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rugerdefinere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76CFA1C64285341B8298B638A05AC28" ma:contentTypeVersion="14" ma:contentTypeDescription="Opret et nyt dokument." ma:contentTypeScope="" ma:versionID="504f1e5148a6e2cad2075d55c2e40eae">
  <xsd:schema xmlns:xsd="http://www.w3.org/2001/XMLSchema" xmlns:xs="http://www.w3.org/2001/XMLSchema" xmlns:p="http://schemas.microsoft.com/office/2006/metadata/properties" xmlns:ns2="48907d21-9647-4c24-947e-670c54f7e76e" xmlns:ns3="36fc6c5b-17f1-49b0-9c03-32c4f1c77711" targetNamespace="http://schemas.microsoft.com/office/2006/metadata/properties" ma:root="true" ma:fieldsID="fcdf87a163bd27d82c6d3c9d71870c5f" ns2:_="" ns3:_="">
    <xsd:import namespace="48907d21-9647-4c24-947e-670c54f7e76e"/>
    <xsd:import namespace="36fc6c5b-17f1-49b0-9c03-32c4f1c7771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907d21-9647-4c24-947e-670c54f7e7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ledmærker" ma:readOnly="false" ma:fieldId="{5cf76f15-5ced-4ddc-b409-7134ff3c332f}" ma:taxonomyMulti="true" ma:sspId="4a0ca647-ed6c-4b4a-a9c3-233a9faad59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fc6c5b-17f1-49b0-9c03-32c4f1c7771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486bd9e-6efa-49e0-b495-ebc1b7054e8d}" ma:internalName="TaxCatchAll" ma:showField="CatchAllData" ma:web="36fc6c5b-17f1-49b0-9c03-32c4f1c777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6fc6c5b-17f1-49b0-9c03-32c4f1c77711" xsi:nil="true"/>
    <lcf76f155ced4ddcb4097134ff3c332f xmlns="48907d21-9647-4c24-947e-670c54f7e76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E4D2FD-56D2-46C1-B1A4-3A923DB238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907d21-9647-4c24-947e-670c54f7e76e"/>
    <ds:schemaRef ds:uri="36fc6c5b-17f1-49b0-9c03-32c4f1c777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F40C4B-B804-4A97-BF91-3BF0769FBC1E}">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2627c3b2-8a31-4bef-80a9-46aabab4bfcd"/>
    <ds:schemaRef ds:uri="http://purl.org/dc/dcmitype/"/>
    <ds:schemaRef ds:uri="http://schemas.microsoft.com/office/infopath/2007/PartnerControls"/>
    <ds:schemaRef ds:uri="http://www.w3.org/XML/1998/namespace"/>
    <ds:schemaRef ds:uri="36fc6c5b-17f1-49b0-9c03-32c4f1c77711"/>
    <ds:schemaRef ds:uri="48907d21-9647-4c24-947e-670c54f7e76e"/>
  </ds:schemaRefs>
</ds:datastoreItem>
</file>

<file path=customXml/itemProps3.xml><?xml version="1.0" encoding="utf-8"?>
<ds:datastoreItem xmlns:ds="http://schemas.openxmlformats.org/officeDocument/2006/customXml" ds:itemID="{F76942A6-07E5-4766-BE54-ACC32C325324}">
  <ds:schemaRefs>
    <ds:schemaRef ds:uri="http://schemas.microsoft.com/sharepoint/v3/contenttype/forms"/>
  </ds:schemaRefs>
</ds:datastoreItem>
</file>

<file path=docMetadata/LabelInfo.xml><?xml version="1.0" encoding="utf-8"?>
<clbl:labelList xmlns:clbl="http://schemas.microsoft.com/office/2020/mipLabelMetadata">
  <clbl:label id="{237bb9cd-925c-41fc-aa3b-71395d0ab97b}" enabled="0" method="" siteId="{237bb9cd-925c-41fc-aa3b-71395d0ab97b}" removed="1"/>
</clbl:labelList>
</file>

<file path=docProps/app.xml><?xml version="1.0" encoding="utf-8"?>
<Properties xmlns="http://schemas.openxmlformats.org/officeDocument/2006/extended-properties" xmlns:vt="http://schemas.openxmlformats.org/officeDocument/2006/docPropsVTypes">
  <Template/>
  <TotalTime>3414</TotalTime>
  <Words>1561</Words>
  <Application>Microsoft Office PowerPoint</Application>
  <PresentationFormat>A4-papir (210 x 297 mm)</PresentationFormat>
  <Paragraphs>101</Paragraphs>
  <Slides>4</Slides>
  <Notes>0</Notes>
  <HiddenSlides>0</HiddenSlides>
  <MMClips>0</MMClips>
  <ScaleCrop>false</ScaleCrop>
  <HeadingPairs>
    <vt:vector size="6" baseType="variant">
      <vt:variant>
        <vt:lpstr>Benyttede skrifttyper</vt:lpstr>
      </vt:variant>
      <vt:variant>
        <vt:i4>4</vt:i4>
      </vt:variant>
      <vt:variant>
        <vt:lpstr>Tema</vt:lpstr>
      </vt:variant>
      <vt:variant>
        <vt:i4>7</vt:i4>
      </vt:variant>
      <vt:variant>
        <vt:lpstr>Slidetitler</vt:lpstr>
      </vt:variant>
      <vt:variant>
        <vt:i4>4</vt:i4>
      </vt:variant>
    </vt:vector>
  </HeadingPairs>
  <TitlesOfParts>
    <vt:vector size="15" baseType="lpstr">
      <vt:lpstr>Arial</vt:lpstr>
      <vt:lpstr>Calibri</vt:lpstr>
      <vt:lpstr>Impact</vt:lpstr>
      <vt:lpstr>Verdana</vt:lpstr>
      <vt:lpstr>Det gode børneliv</vt:lpstr>
      <vt:lpstr>Et godt erhvervsklima</vt:lpstr>
      <vt:lpstr>Grøn omstilling</vt:lpstr>
      <vt:lpstr>Kommunen som attraktiv arbejdsplads</vt:lpstr>
      <vt:lpstr>Turisme og bosætning</vt:lpstr>
      <vt:lpstr>Omsorg og sundhedsfremme</vt:lpstr>
      <vt:lpstr>Brugerdefineret design</vt:lpstr>
      <vt:lpstr>PowerPoint-præsentation</vt:lpstr>
      <vt:lpstr>PowerPoint-præsentation</vt:lpstr>
      <vt:lpstr>PowerPoint-præsentation</vt:lpstr>
      <vt:lpstr>PowerPoint-præsentation</vt:lpstr>
    </vt:vector>
  </TitlesOfParts>
  <Company>Guldborgsund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Lene Olsen</dc:creator>
  <dc:description/>
  <cp:lastModifiedBy>Katha Schou Qvist</cp:lastModifiedBy>
  <cp:revision>81</cp:revision>
  <cp:lastPrinted>2023-02-24T07:54:19Z</cp:lastPrinted>
  <dcterms:created xsi:type="dcterms:W3CDTF">2023-02-20T13:38:19Z</dcterms:created>
  <dcterms:modified xsi:type="dcterms:W3CDTF">2025-10-22T13:48:09Z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0x010100F76CFA1C64285341B8298B638A05AC28</vt:lpwstr>
  </property>
  <property fmtid="{D5CDD505-2E9C-101B-9397-08002B2CF9AE}" pid="3" name="Created">
    <vt:filetime>2023-02-20T00:00:00Z</vt:filetime>
  </property>
  <property fmtid="{D5CDD505-2E9C-101B-9397-08002B2CF9AE}" pid="4" name="Creator">
    <vt:lpwstr>Acrobat PDFMaker 22 til Word</vt:lpwstr>
  </property>
  <property fmtid="{D5CDD505-2E9C-101B-9397-08002B2CF9AE}" pid="5" name="LastSaved">
    <vt:filetime>2023-02-20T00:00:00Z</vt:filetime>
  </property>
  <property fmtid="{D5CDD505-2E9C-101B-9397-08002B2CF9AE}" pid="6" name="MediaServiceImageTags">
    <vt:lpwstr/>
  </property>
  <property fmtid="{D5CDD505-2E9C-101B-9397-08002B2CF9AE}" pid="7" name="Producer">
    <vt:lpwstr>Adobe PDF Library 22.3.86</vt:lpwstr>
  </property>
  <property fmtid="{D5CDD505-2E9C-101B-9397-08002B2CF9AE}" pid="8" name="SourceModified">
    <vt:lpwstr>D:20230220133151</vt:lpwstr>
  </property>
</Properties>
</file>