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8" r:id="rId4"/>
    <p:sldMasterId id="2147483694" r:id="rId5"/>
    <p:sldMasterId id="2147483702" r:id="rId6"/>
    <p:sldMasterId id="2147483710" r:id="rId7"/>
    <p:sldMasterId id="2147483686" r:id="rId8"/>
    <p:sldMasterId id="2147483718" r:id="rId9"/>
    <p:sldMasterId id="2147483795" r:id="rId10"/>
  </p:sldMasterIdLst>
  <p:notesMasterIdLst>
    <p:notesMasterId r:id="rId14"/>
  </p:notesMasterIdLst>
  <p:handoutMasterIdLst>
    <p:handoutMasterId r:id="rId15"/>
  </p:handoutMasterIdLst>
  <p:sldIdLst>
    <p:sldId id="273" r:id="rId11"/>
    <p:sldId id="278" r:id="rId12"/>
    <p:sldId id="276" r:id="rId13"/>
  </p:sldIdLst>
  <p:sldSz cx="9906000" cy="6858000" type="A4"/>
  <p:notesSz cx="9926638" cy="6797675"/>
  <p:defaultTextStyle>
    <a:defPPr>
      <a:defRPr kern="0"/>
    </a:defPPr>
  </p:defaultTextStyle>
  <p:extLst>
    <p:ext uri="{EFAFB233-063F-42B5-8137-9DF3F51BA10A}">
      <p15:sldGuideLst xmlns:p15="http://schemas.microsoft.com/office/powerpoint/2012/main">
        <p15:guide id="1" orient="horz" pos="2612" userDrawn="1">
          <p15:clr>
            <a:srgbClr val="A4A3A4"/>
          </p15:clr>
        </p15:guide>
        <p15:guide id="2" pos="20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E26"/>
    <a:srgbClr val="98332E"/>
    <a:srgbClr val="81824D"/>
    <a:srgbClr val="710B8E"/>
    <a:srgbClr val="3E6D89"/>
    <a:srgbClr val="9F4520"/>
    <a:srgbClr val="3D6C3A"/>
    <a:srgbClr val="A6A6A6"/>
    <a:srgbClr val="828282"/>
    <a:srgbClr val="D3E2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snapToGrid="0">
      <p:cViewPr varScale="1">
        <p:scale>
          <a:sx n="79" d="100"/>
          <a:sy n="79" d="100"/>
        </p:scale>
        <p:origin x="1373" y="72"/>
      </p:cViewPr>
      <p:guideLst>
        <p:guide orient="horz" pos="2612"/>
        <p:guide pos="2001"/>
      </p:guideLst>
    </p:cSldViewPr>
  </p:slideViewPr>
  <p:notesTextViewPr>
    <p:cViewPr>
      <p:scale>
        <a:sx n="1" d="1"/>
        <a:sy n="1" d="1"/>
      </p:scale>
      <p:origin x="0" y="0"/>
    </p:cViewPr>
  </p:notesTextViewPr>
  <p:notesViewPr>
    <p:cSldViewPr snapToGrid="0">
      <p:cViewPr>
        <p:scale>
          <a:sx n="1" d="2"/>
          <a:sy n="1" d="2"/>
        </p:scale>
        <p:origin x="6066" y="25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na Roin" userId="30472e0a-ce86-48af-9996-5d2052f4b851" providerId="ADAL" clId="{F762F7D2-5030-404B-8AAF-0291725F0A31}"/>
    <pc:docChg chg="custSel modSld modMainMaster">
      <pc:chgData name="Birna Roin" userId="30472e0a-ce86-48af-9996-5d2052f4b851" providerId="ADAL" clId="{F762F7D2-5030-404B-8AAF-0291725F0A31}" dt="2025-09-17T13:39:06.686" v="79" actId="20577"/>
      <pc:docMkLst>
        <pc:docMk/>
      </pc:docMkLst>
      <pc:sldChg chg="modSp mod">
        <pc:chgData name="Birna Roin" userId="30472e0a-ce86-48af-9996-5d2052f4b851" providerId="ADAL" clId="{F762F7D2-5030-404B-8AAF-0291725F0A31}" dt="2025-09-17T13:38:18.982" v="36" actId="20577"/>
        <pc:sldMkLst>
          <pc:docMk/>
          <pc:sldMk cId="1221587000" sldId="273"/>
        </pc:sldMkLst>
        <pc:spChg chg="mod">
          <ac:chgData name="Birna Roin" userId="30472e0a-ce86-48af-9996-5d2052f4b851" providerId="ADAL" clId="{F762F7D2-5030-404B-8AAF-0291725F0A31}" dt="2025-09-17T13:38:18.982" v="36" actId="20577"/>
          <ac:spMkLst>
            <pc:docMk/>
            <pc:sldMk cId="1221587000" sldId="273"/>
            <ac:spMk id="8" creationId="{E8C6EDE3-384C-A4D8-BA04-95FD4065883E}"/>
          </ac:spMkLst>
        </pc:spChg>
      </pc:sldChg>
      <pc:sldChg chg="modSp mod">
        <pc:chgData name="Birna Roin" userId="30472e0a-ce86-48af-9996-5d2052f4b851" providerId="ADAL" clId="{F762F7D2-5030-404B-8AAF-0291725F0A31}" dt="2025-09-17T13:37:54.183" v="2" actId="20577"/>
        <pc:sldMkLst>
          <pc:docMk/>
          <pc:sldMk cId="3215736732" sldId="275"/>
        </pc:sldMkLst>
        <pc:spChg chg="mod">
          <ac:chgData name="Birna Roin" userId="30472e0a-ce86-48af-9996-5d2052f4b851" providerId="ADAL" clId="{F762F7D2-5030-404B-8AAF-0291725F0A31}" dt="2025-09-17T13:37:54.183" v="2" actId="20577"/>
          <ac:spMkLst>
            <pc:docMk/>
            <pc:sldMk cId="3215736732" sldId="275"/>
            <ac:spMk id="4" creationId="{254D0855-48E0-6D17-D996-1EB8995BD6CE}"/>
          </ac:spMkLst>
        </pc:spChg>
      </pc:sldChg>
      <pc:sldChg chg="modSp mod">
        <pc:chgData name="Birna Roin" userId="30472e0a-ce86-48af-9996-5d2052f4b851" providerId="ADAL" clId="{F762F7D2-5030-404B-8AAF-0291725F0A31}" dt="2025-09-17T13:37:51.299" v="1" actId="6549"/>
        <pc:sldMkLst>
          <pc:docMk/>
          <pc:sldMk cId="2908112111" sldId="276"/>
        </pc:sldMkLst>
        <pc:spChg chg="mod">
          <ac:chgData name="Birna Roin" userId="30472e0a-ce86-48af-9996-5d2052f4b851" providerId="ADAL" clId="{F762F7D2-5030-404B-8AAF-0291725F0A31}" dt="2025-09-17T13:37:51.299" v="1" actId="6549"/>
          <ac:spMkLst>
            <pc:docMk/>
            <pc:sldMk cId="2908112111" sldId="276"/>
            <ac:spMk id="4" creationId="{2E0AEC4A-E8FC-3576-C287-5B7630419B18}"/>
          </ac:spMkLst>
        </pc:spChg>
      </pc:sldChg>
      <pc:sldMasterChg chg="modSp mod">
        <pc:chgData name="Birna Roin" userId="30472e0a-ce86-48af-9996-5d2052f4b851" providerId="ADAL" clId="{F762F7D2-5030-404B-8AAF-0291725F0A31}" dt="2025-09-17T13:39:06.686" v="79" actId="20577"/>
        <pc:sldMasterMkLst>
          <pc:docMk/>
          <pc:sldMasterMk cId="1512412186" sldId="2147483694"/>
        </pc:sldMasterMkLst>
        <pc:spChg chg="mod">
          <ac:chgData name="Birna Roin" userId="30472e0a-ce86-48af-9996-5d2052f4b851" providerId="ADAL" clId="{F762F7D2-5030-404B-8AAF-0291725F0A31}" dt="2025-09-17T13:39:06.686" v="79" actId="20577"/>
          <ac:spMkLst>
            <pc:docMk/>
            <pc:sldMasterMk cId="1512412186" sldId="2147483694"/>
            <ac:spMk id="7" creationId="{E9779036-C0AA-A37A-FD15-64DDF1143997}"/>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AC48EF0-E68D-FDF0-B3E0-81E57F951EB1}"/>
              </a:ext>
            </a:extLst>
          </p:cNvPr>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da-DK"/>
          </a:p>
        </p:txBody>
      </p:sp>
      <p:sp>
        <p:nvSpPr>
          <p:cNvPr id="3" name="Pladsholder til dato 2">
            <a:extLst>
              <a:ext uri="{FF2B5EF4-FFF2-40B4-BE49-F238E27FC236}">
                <a16:creationId xmlns:a16="http://schemas.microsoft.com/office/drawing/2014/main" id="{AB94E643-96C4-83B6-2FD6-DFA60166555E}"/>
              </a:ext>
            </a:extLst>
          </p:cNvPr>
          <p:cNvSpPr>
            <a:spLocks noGrp="1"/>
          </p:cNvSpPr>
          <p:nvPr>
            <p:ph type="dt" sz="quarter" idx="1"/>
          </p:nvPr>
        </p:nvSpPr>
        <p:spPr>
          <a:xfrm>
            <a:off x="5623523" y="0"/>
            <a:ext cx="4300168" cy="341026"/>
          </a:xfrm>
          <a:prstGeom prst="rect">
            <a:avLst/>
          </a:prstGeom>
        </p:spPr>
        <p:txBody>
          <a:bodyPr vert="horz" lIns="83759" tIns="41880" rIns="83759" bIns="41880" rtlCol="0"/>
          <a:lstStyle>
            <a:lvl1pPr algn="r">
              <a:defRPr sz="1100"/>
            </a:lvl1pPr>
          </a:lstStyle>
          <a:p>
            <a:fld id="{87F076BD-4553-4CA9-B080-B7FCAC2B1AB2}" type="datetimeFigureOut">
              <a:rPr lang="da-DK" smtClean="0"/>
              <a:t>30-10-2025</a:t>
            </a:fld>
            <a:endParaRPr lang="da-DK"/>
          </a:p>
        </p:txBody>
      </p:sp>
      <p:sp>
        <p:nvSpPr>
          <p:cNvPr id="4" name="Pladsholder til sidefod 3">
            <a:extLst>
              <a:ext uri="{FF2B5EF4-FFF2-40B4-BE49-F238E27FC236}">
                <a16:creationId xmlns:a16="http://schemas.microsoft.com/office/drawing/2014/main" id="{87592BC8-8605-BD9E-2349-A5E20C36EF13}"/>
              </a:ext>
            </a:extLst>
          </p:cNvPr>
          <p:cNvSpPr>
            <a:spLocks noGrp="1"/>
          </p:cNvSpPr>
          <p:nvPr>
            <p:ph type="ftr" sz="quarter" idx="2"/>
          </p:nvPr>
        </p:nvSpPr>
        <p:spPr>
          <a:xfrm>
            <a:off x="0" y="6456650"/>
            <a:ext cx="4301642" cy="341025"/>
          </a:xfrm>
          <a:prstGeom prst="rect">
            <a:avLst/>
          </a:prstGeom>
        </p:spPr>
        <p:txBody>
          <a:bodyPr vert="horz" lIns="83759" tIns="41880" rIns="83759" bIns="41880" rtlCol="0" anchor="b"/>
          <a:lstStyle>
            <a:lvl1pPr algn="l">
              <a:defRPr sz="1100"/>
            </a:lvl1pPr>
          </a:lstStyle>
          <a:p>
            <a:endParaRPr lang="da-DK"/>
          </a:p>
        </p:txBody>
      </p:sp>
      <p:sp>
        <p:nvSpPr>
          <p:cNvPr id="5" name="Pladsholder til slidenummer 4">
            <a:extLst>
              <a:ext uri="{FF2B5EF4-FFF2-40B4-BE49-F238E27FC236}">
                <a16:creationId xmlns:a16="http://schemas.microsoft.com/office/drawing/2014/main" id="{D5B46381-AD7A-2315-8BB5-A28E432798EB}"/>
              </a:ext>
            </a:extLst>
          </p:cNvPr>
          <p:cNvSpPr>
            <a:spLocks noGrp="1"/>
          </p:cNvSpPr>
          <p:nvPr>
            <p:ph type="sldNum" sz="quarter" idx="3"/>
          </p:nvPr>
        </p:nvSpPr>
        <p:spPr>
          <a:xfrm>
            <a:off x="5623523" y="6456650"/>
            <a:ext cx="4300168" cy="341025"/>
          </a:xfrm>
          <a:prstGeom prst="rect">
            <a:avLst/>
          </a:prstGeom>
        </p:spPr>
        <p:txBody>
          <a:bodyPr vert="horz" lIns="83759" tIns="41880" rIns="83759" bIns="41880" rtlCol="0" anchor="b"/>
          <a:lstStyle>
            <a:lvl1pPr algn="r">
              <a:defRPr sz="1100"/>
            </a:lvl1pPr>
          </a:lstStyle>
          <a:p>
            <a:fld id="{2006613D-4AB4-4534-8E91-5FC35C5FB66D}" type="slidenum">
              <a:rPr lang="da-DK" smtClean="0"/>
              <a:t>‹nr.›</a:t>
            </a:fld>
            <a:endParaRPr lang="da-DK"/>
          </a:p>
        </p:txBody>
      </p:sp>
    </p:spTree>
    <p:extLst>
      <p:ext uri="{BB962C8B-B14F-4D97-AF65-F5344CB8AC3E}">
        <p14:creationId xmlns:p14="http://schemas.microsoft.com/office/powerpoint/2010/main" val="91686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da-DK"/>
          </a:p>
        </p:txBody>
      </p:sp>
      <p:sp>
        <p:nvSpPr>
          <p:cNvPr id="3" name="Pladsholder til dato 2"/>
          <p:cNvSpPr>
            <a:spLocks noGrp="1"/>
          </p:cNvSpPr>
          <p:nvPr>
            <p:ph type="dt" idx="1"/>
          </p:nvPr>
        </p:nvSpPr>
        <p:spPr>
          <a:xfrm>
            <a:off x="5623523" y="0"/>
            <a:ext cx="4300168" cy="341026"/>
          </a:xfrm>
          <a:prstGeom prst="rect">
            <a:avLst/>
          </a:prstGeom>
        </p:spPr>
        <p:txBody>
          <a:bodyPr vert="horz" lIns="83759" tIns="41880" rIns="83759" bIns="41880" rtlCol="0"/>
          <a:lstStyle>
            <a:lvl1pPr algn="r">
              <a:defRPr sz="1100"/>
            </a:lvl1pPr>
          </a:lstStyle>
          <a:p>
            <a:fld id="{A18C3F41-6108-413E-8ABE-726C36449FEF}" type="datetimeFigureOut">
              <a:rPr lang="da-DK" smtClean="0"/>
              <a:t>30-10-2025</a:t>
            </a:fld>
            <a:endParaRPr lang="da-DK"/>
          </a:p>
        </p:txBody>
      </p:sp>
      <p:sp>
        <p:nvSpPr>
          <p:cNvPr id="4" name="Pladsholder til slidebillede 3"/>
          <p:cNvSpPr>
            <a:spLocks noGrp="1" noRot="1" noChangeAspect="1"/>
          </p:cNvSpPr>
          <p:nvPr>
            <p:ph type="sldImg" idx="2"/>
          </p:nvPr>
        </p:nvSpPr>
        <p:spPr>
          <a:xfrm>
            <a:off x="3308350" y="850900"/>
            <a:ext cx="3309938" cy="2292350"/>
          </a:xfrm>
          <a:prstGeom prst="rect">
            <a:avLst/>
          </a:prstGeom>
          <a:noFill/>
          <a:ln w="12700">
            <a:solidFill>
              <a:prstClr val="black"/>
            </a:solidFill>
          </a:ln>
        </p:spPr>
        <p:txBody>
          <a:bodyPr vert="horz" lIns="83759" tIns="41880" rIns="83759" bIns="41880" rtlCol="0" anchor="ctr"/>
          <a:lstStyle/>
          <a:p>
            <a:endParaRPr lang="da-DK"/>
          </a:p>
        </p:txBody>
      </p:sp>
      <p:sp>
        <p:nvSpPr>
          <p:cNvPr id="5" name="Pladsholder til noter 4"/>
          <p:cNvSpPr>
            <a:spLocks noGrp="1"/>
          </p:cNvSpPr>
          <p:nvPr>
            <p:ph type="body" sz="quarter" idx="3"/>
          </p:nvPr>
        </p:nvSpPr>
        <p:spPr>
          <a:xfrm>
            <a:off x="993254" y="3271845"/>
            <a:ext cx="7940131" cy="2676834"/>
          </a:xfrm>
          <a:prstGeom prst="rect">
            <a:avLst/>
          </a:prstGeom>
        </p:spPr>
        <p:txBody>
          <a:bodyPr vert="horz" lIns="83759" tIns="41880" rIns="83759" bIns="4188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6456650"/>
            <a:ext cx="4301642" cy="341025"/>
          </a:xfrm>
          <a:prstGeom prst="rect">
            <a:avLst/>
          </a:prstGeom>
        </p:spPr>
        <p:txBody>
          <a:bodyPr vert="horz" lIns="83759" tIns="41880" rIns="83759" bIns="41880" rtlCol="0" anchor="b"/>
          <a:lstStyle>
            <a:lvl1pPr algn="l">
              <a:defRPr sz="1100"/>
            </a:lvl1pPr>
          </a:lstStyle>
          <a:p>
            <a:endParaRPr lang="da-DK"/>
          </a:p>
        </p:txBody>
      </p:sp>
      <p:sp>
        <p:nvSpPr>
          <p:cNvPr id="7" name="Pladsholder til slidenummer 6"/>
          <p:cNvSpPr>
            <a:spLocks noGrp="1"/>
          </p:cNvSpPr>
          <p:nvPr>
            <p:ph type="sldNum" sz="quarter" idx="5"/>
          </p:nvPr>
        </p:nvSpPr>
        <p:spPr>
          <a:xfrm>
            <a:off x="5623523" y="6456650"/>
            <a:ext cx="4300168" cy="341025"/>
          </a:xfrm>
          <a:prstGeom prst="rect">
            <a:avLst/>
          </a:prstGeom>
        </p:spPr>
        <p:txBody>
          <a:bodyPr vert="horz" lIns="83759" tIns="41880" rIns="83759" bIns="41880" rtlCol="0" anchor="b"/>
          <a:lstStyle>
            <a:lvl1pPr algn="r">
              <a:defRPr sz="1100"/>
            </a:lvl1pPr>
          </a:lstStyle>
          <a:p>
            <a:fld id="{54C9112A-3A55-4AAE-8387-3ACAB56B0B6F}" type="slidenum">
              <a:rPr lang="da-DK" smtClean="0"/>
              <a:t>‹nr.›</a:t>
            </a:fld>
            <a:endParaRPr lang="da-DK"/>
          </a:p>
        </p:txBody>
      </p:sp>
    </p:spTree>
    <p:extLst>
      <p:ext uri="{BB962C8B-B14F-4D97-AF65-F5344CB8AC3E}">
        <p14:creationId xmlns:p14="http://schemas.microsoft.com/office/powerpoint/2010/main" val="369939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101D43A3-F184-03F9-D9D6-C99B099B9FB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81411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dirty="0"/>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51316"/>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6" name="Pladsholder til slidenummer 5">
            <a:extLst>
              <a:ext uri="{FF2B5EF4-FFF2-40B4-BE49-F238E27FC236}">
                <a16:creationId xmlns:a16="http://schemas.microsoft.com/office/drawing/2014/main" id="{B53C8245-FBEE-CDF7-998C-31FC7C893F0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28490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81891" y="86995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dirty="0"/>
              <a:t>Indsatser/cases</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81891" y="1068388"/>
            <a:ext cx="8720859" cy="5140083"/>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sp>
        <p:nvSpPr>
          <p:cNvPr id="2" name="Pladsholder til slidenummer 5">
            <a:extLst>
              <a:ext uri="{FF2B5EF4-FFF2-40B4-BE49-F238E27FC236}">
                <a16:creationId xmlns:a16="http://schemas.microsoft.com/office/drawing/2014/main" id="{30E4171C-5317-E8DB-648D-9CCECB6DC1A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672078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CC37D94-D5BE-77AE-6563-8D2776BAA57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9382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AD8E26">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F5D480C1-843B-361D-65D1-3753EBB9630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385096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AD8E26">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40B6901C-8B92-E941-E03A-4C56001D7E4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908626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0127019C-8E87-F3AD-63A2-86682786023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63573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F24F9126-488D-0A0B-8761-5D212672A0E9}"/>
              </a:ext>
            </a:extLst>
          </p:cNvPr>
          <p:cNvSpPr>
            <a:spLocks noGrp="1"/>
          </p:cNvSpPr>
          <p:nvPr>
            <p:ph type="body" sz="quarter" idx="12"/>
          </p:nvPr>
        </p:nvSpPr>
        <p:spPr>
          <a:xfrm>
            <a:off x="2860675" y="4751388"/>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E1988F10-06AC-A2F4-E939-ADEE40B5E0E8}"/>
              </a:ext>
            </a:extLst>
          </p:cNvPr>
          <p:cNvSpPr>
            <a:spLocks noGrp="1"/>
          </p:cNvSpPr>
          <p:nvPr>
            <p:ph type="body" sz="quarter" idx="17"/>
          </p:nvPr>
        </p:nvSpPr>
        <p:spPr>
          <a:xfrm>
            <a:off x="6186975" y="4751387"/>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8A5D1891-35EF-425C-D684-326C681DE718}"/>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026923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61466805-CF5A-FDCF-421A-5099E7BCAEA8}"/>
              </a:ext>
            </a:extLst>
          </p:cNvPr>
          <p:cNvSpPr>
            <a:spLocks noGrp="1"/>
          </p:cNvSpPr>
          <p:nvPr>
            <p:ph type="body" sz="quarter" idx="12"/>
          </p:nvPr>
        </p:nvSpPr>
        <p:spPr>
          <a:xfrm>
            <a:off x="2860675" y="4751388"/>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980EE6FA-B1DA-D925-54D4-7D090FBDDB87}"/>
              </a:ext>
            </a:extLst>
          </p:cNvPr>
          <p:cNvSpPr>
            <a:spLocks noGrp="1"/>
          </p:cNvSpPr>
          <p:nvPr>
            <p:ph type="body" sz="quarter" idx="18"/>
          </p:nvPr>
        </p:nvSpPr>
        <p:spPr>
          <a:xfrm>
            <a:off x="6186975" y="4751387"/>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9621E248-83B2-9E32-3ACA-4FC3ACB214F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91624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C7BF90DA-1A76-A12C-A954-B6535E962B3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326727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3641367-FE9C-5DDC-84B0-C6B915703B6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45611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60675" y="4751388"/>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AC56C01F-00AF-2C14-403E-3D9475149B04}"/>
              </a:ext>
            </a:extLst>
          </p:cNvPr>
          <p:cNvSpPr>
            <a:spLocks noGrp="1"/>
          </p:cNvSpPr>
          <p:nvPr>
            <p:ph type="body" sz="quarter" idx="17"/>
          </p:nvPr>
        </p:nvSpPr>
        <p:spPr>
          <a:xfrm>
            <a:off x="6186975" y="4751387"/>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0424AB1-2AD7-9CAB-D475-14155051134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247404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81824D">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E09C2E79-5263-6288-312A-2FE280049C4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044624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81824D">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8A753F51-F378-EAB7-2FD5-1CA582134A9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79392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33651934-1866-B489-D88D-CE10235A388E}"/>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64432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Pladsholder til tekst 20">
            <a:extLst>
              <a:ext uri="{FF2B5EF4-FFF2-40B4-BE49-F238E27FC236}">
                <a16:creationId xmlns:a16="http://schemas.microsoft.com/office/drawing/2014/main" id="{668A504B-F44C-54A2-5E73-5ECFDBACD402}"/>
              </a:ext>
            </a:extLst>
          </p:cNvPr>
          <p:cNvSpPr>
            <a:spLocks noGrp="1"/>
          </p:cNvSpPr>
          <p:nvPr>
            <p:ph type="body" sz="quarter" idx="17" hasCustomPrompt="1"/>
          </p:nvPr>
        </p:nvSpPr>
        <p:spPr>
          <a:xfrm>
            <a:off x="594628" y="86983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5" name="Pladsholder til tekst 13">
            <a:extLst>
              <a:ext uri="{FF2B5EF4-FFF2-40B4-BE49-F238E27FC236}">
                <a16:creationId xmlns:a16="http://schemas.microsoft.com/office/drawing/2014/main" id="{9F757954-76A5-BF96-1673-A0AA8EBDCD5B}"/>
              </a:ext>
            </a:extLst>
          </p:cNvPr>
          <p:cNvSpPr>
            <a:spLocks noGrp="1"/>
          </p:cNvSpPr>
          <p:nvPr>
            <p:ph type="body" sz="quarter" idx="12"/>
          </p:nvPr>
        </p:nvSpPr>
        <p:spPr>
          <a:xfrm>
            <a:off x="2860675" y="4751388"/>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tekst 13">
            <a:extLst>
              <a:ext uri="{FF2B5EF4-FFF2-40B4-BE49-F238E27FC236}">
                <a16:creationId xmlns:a16="http://schemas.microsoft.com/office/drawing/2014/main" id="{4E45B5E2-00E6-F625-4186-42D0BB873018}"/>
              </a:ext>
            </a:extLst>
          </p:cNvPr>
          <p:cNvSpPr>
            <a:spLocks noGrp="1"/>
          </p:cNvSpPr>
          <p:nvPr>
            <p:ph type="body" sz="quarter" idx="19"/>
          </p:nvPr>
        </p:nvSpPr>
        <p:spPr>
          <a:xfrm>
            <a:off x="6186975" y="4751387"/>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slidenummer 5">
            <a:extLst>
              <a:ext uri="{FF2B5EF4-FFF2-40B4-BE49-F238E27FC236}">
                <a16:creationId xmlns:a16="http://schemas.microsoft.com/office/drawing/2014/main" id="{8EDCC9D3-939F-6DAF-57E7-D74ACDBAF2A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725894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E7A2A068-1524-8DE9-642F-12E7643C0DA7}"/>
              </a:ext>
            </a:extLst>
          </p:cNvPr>
          <p:cNvSpPr>
            <a:spLocks noGrp="1"/>
          </p:cNvSpPr>
          <p:nvPr>
            <p:ph type="body" sz="quarter" idx="12"/>
          </p:nvPr>
        </p:nvSpPr>
        <p:spPr>
          <a:xfrm>
            <a:off x="2860675" y="4751388"/>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FDA714FC-3671-F071-A7C3-3910680C7C42}"/>
              </a:ext>
            </a:extLst>
          </p:cNvPr>
          <p:cNvSpPr>
            <a:spLocks noGrp="1"/>
          </p:cNvSpPr>
          <p:nvPr>
            <p:ph type="body" sz="quarter" idx="18"/>
          </p:nvPr>
        </p:nvSpPr>
        <p:spPr>
          <a:xfrm>
            <a:off x="6186975" y="4751387"/>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1301BC60-CEA4-677B-4AC5-3E2D4592B89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827589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39796E78-CD8E-E42F-B44D-586E30A2926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480625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4A1E0C4-B476-9540-FA9F-F230A249251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08842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710B8E">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927807F8-23F0-208A-2D74-E7330360938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936321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710B8E">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BC207817-DB14-A585-4CB7-B6703AC0F2A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40353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764A2992-302C-817C-2B71-51F4B819300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0941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8E3C4D6D-42B9-1E79-4F54-56F85A3B599B}"/>
              </a:ext>
            </a:extLst>
          </p:cNvPr>
          <p:cNvSpPr>
            <a:spLocks noGrp="1"/>
          </p:cNvSpPr>
          <p:nvPr>
            <p:ph type="body" sz="quarter" idx="12"/>
          </p:nvPr>
        </p:nvSpPr>
        <p:spPr>
          <a:xfrm>
            <a:off x="2860675" y="4751388"/>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103A743A-4466-B4EF-99CD-17197D15941F}"/>
              </a:ext>
            </a:extLst>
          </p:cNvPr>
          <p:cNvSpPr>
            <a:spLocks noGrp="1"/>
          </p:cNvSpPr>
          <p:nvPr>
            <p:ph type="body" sz="quarter" idx="18"/>
          </p:nvPr>
        </p:nvSpPr>
        <p:spPr>
          <a:xfrm>
            <a:off x="6186975" y="4751387"/>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DB75C0EC-7FA3-4F37-A6AD-769DABFD8B2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44505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065BBB31-1DA0-F1E7-9638-9D239A046EF4}"/>
              </a:ext>
            </a:extLst>
          </p:cNvPr>
          <p:cNvSpPr>
            <a:spLocks noGrp="1"/>
          </p:cNvSpPr>
          <p:nvPr>
            <p:ph type="body" sz="quarter" idx="12"/>
          </p:nvPr>
        </p:nvSpPr>
        <p:spPr>
          <a:xfrm>
            <a:off x="2860675" y="4751388"/>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68F2A578-31CF-F5C7-A7C2-B13DD7AA387C}"/>
              </a:ext>
            </a:extLst>
          </p:cNvPr>
          <p:cNvSpPr>
            <a:spLocks noGrp="1"/>
          </p:cNvSpPr>
          <p:nvPr>
            <p:ph type="body" sz="quarter" idx="17"/>
          </p:nvPr>
        </p:nvSpPr>
        <p:spPr>
          <a:xfrm>
            <a:off x="6186975" y="4751387"/>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23B1D6C1-0FE2-46C5-A8D2-0AE1A70572E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15106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9BEAED30-D052-BDDE-AE70-B49E5F006C90}"/>
              </a:ext>
            </a:extLst>
          </p:cNvPr>
          <p:cNvSpPr>
            <a:spLocks noGrp="1"/>
          </p:cNvSpPr>
          <p:nvPr>
            <p:ph type="body" sz="quarter" idx="12"/>
          </p:nvPr>
        </p:nvSpPr>
        <p:spPr>
          <a:xfrm>
            <a:off x="2860675" y="4751388"/>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7DC5F740-88AB-7EB2-2015-E9C049CF7870}"/>
              </a:ext>
            </a:extLst>
          </p:cNvPr>
          <p:cNvSpPr>
            <a:spLocks noGrp="1"/>
          </p:cNvSpPr>
          <p:nvPr>
            <p:ph type="body" sz="quarter" idx="18"/>
          </p:nvPr>
        </p:nvSpPr>
        <p:spPr>
          <a:xfrm>
            <a:off x="6186975" y="4751387"/>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E003FF40-2C7B-9652-E3B0-9D417043269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008300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2D2CB8F3-950B-8911-A582-778447D7C02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24687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8666A5C9-8D89-C0F9-D4CE-C055C720C8A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906639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D6C3A">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89655865-798D-C8B3-DE35-AA07A867D25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40516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D6C3A">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FA484533-D1D7-7B9B-670F-DB9BA220AC0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895194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07F2B58B-C79F-B2A3-2C65-05BB32E77260}"/>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24014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6788CA7D-616B-C967-157F-91CF04022B83}"/>
              </a:ext>
            </a:extLst>
          </p:cNvPr>
          <p:cNvSpPr>
            <a:spLocks noGrp="1"/>
          </p:cNvSpPr>
          <p:nvPr>
            <p:ph type="body" sz="quarter" idx="12"/>
          </p:nvPr>
        </p:nvSpPr>
        <p:spPr>
          <a:xfrm>
            <a:off x="2860675" y="4751388"/>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66F7B93D-C56A-08D9-4279-3E8A554A7D0E}"/>
              </a:ext>
            </a:extLst>
          </p:cNvPr>
          <p:cNvSpPr>
            <a:spLocks noGrp="1"/>
          </p:cNvSpPr>
          <p:nvPr>
            <p:ph type="body" sz="quarter" idx="17"/>
          </p:nvPr>
        </p:nvSpPr>
        <p:spPr>
          <a:xfrm>
            <a:off x="6186975" y="4751387"/>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1D9BD210-5A9E-C302-8B24-6BB7A31504A9}"/>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62738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B63FF7D8-98E3-7045-CED0-AD53817EC222}"/>
              </a:ext>
            </a:extLst>
          </p:cNvPr>
          <p:cNvSpPr>
            <a:spLocks noGrp="1"/>
          </p:cNvSpPr>
          <p:nvPr>
            <p:ph type="body" sz="quarter" idx="12"/>
          </p:nvPr>
        </p:nvSpPr>
        <p:spPr>
          <a:xfrm>
            <a:off x="2860675" y="4751388"/>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6FF37C9A-C779-9B19-0750-54626243241C}"/>
              </a:ext>
            </a:extLst>
          </p:cNvPr>
          <p:cNvSpPr>
            <a:spLocks noGrp="1"/>
          </p:cNvSpPr>
          <p:nvPr>
            <p:ph type="body" sz="quarter" idx="18"/>
          </p:nvPr>
        </p:nvSpPr>
        <p:spPr>
          <a:xfrm>
            <a:off x="6186975" y="4751387"/>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E2C0FC64-7162-1F44-9F7D-1CA6CB06820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98336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687B059A-2CE7-8D9B-34CB-59E5A002539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07234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473DD9B3-A005-1107-6D85-CB194B2EB71F}"/>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071655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0AD55BB9-38C6-A020-BEA4-5CC2C7C03EA9}"/>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281248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F4520">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F14F9EAA-E282-6502-3DBA-DB05589AB61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86950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F4520">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58865067-EEB7-3045-9143-767286A83BAE}"/>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394118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48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7BF0C3B6-EC02-58CA-E199-EB350731740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674388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8332E">
              <a:alpha val="5000"/>
            </a:srgbClr>
          </a:solidFill>
          <a:ln>
            <a:noFill/>
          </a:ln>
        </p:spPr>
        <p:txBody>
          <a:bodyPr/>
          <a:lstStyle>
            <a:lvl1pPr>
              <a:spcBef>
                <a:spcPts val="0"/>
              </a:spcBef>
              <a:defRPr lang="da-DK" sz="800" spc="-18" dirty="0">
                <a:latin typeface="Verdana"/>
                <a:ea typeface="Verdana" panose="020B0604030504040204" pitchFamily="34" charset="0"/>
                <a:cs typeface="Verdana"/>
              </a:defRPr>
            </a:lvl1pPr>
          </a:lstStyle>
          <a:p>
            <a:pPr marL="88100" lvl="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8332E">
              <a:alpha val="10000"/>
            </a:srgbClr>
          </a:solidFill>
          <a:ln>
            <a:noFill/>
          </a:ln>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6F8EE3CE-11EE-40A9-C7FD-A3CB4AE2AD3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7560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8332E">
              <a:alpha val="10000"/>
            </a:srgbClr>
          </a:solidFill>
          <a:ln>
            <a:noFill/>
          </a:ln>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7F290270-D1F4-F2B0-BCB2-3863EF6A390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65853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231821D0-A1AF-D25C-0CE3-B151F8F2E29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77048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63759"/>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5" name="Pladsholder til slidenummer 5">
            <a:extLst>
              <a:ext uri="{FF2B5EF4-FFF2-40B4-BE49-F238E27FC236}">
                <a16:creationId xmlns:a16="http://schemas.microsoft.com/office/drawing/2014/main" id="{89F2A62D-4B0A-7FEA-3CA3-D02C4B38668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354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659541"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98332E"/>
                </a:solidFill>
                <a:latin typeface="Verdana"/>
                <a:cs typeface="Verdana"/>
              </a:rPr>
              <a:t>Det gode børneliv</a:t>
            </a:r>
            <a:endParaRPr sz="1200">
              <a:solidFill>
                <a:srgbClr val="98332E"/>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DD3236AF-583D-1616-1B32-71600671ACF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907720263"/>
      </p:ext>
    </p:extLst>
  </p:cSld>
  <p:clrMap bg1="lt1" tx1="dk1" bg2="lt2" tx2="dk2" accent1="accent1" accent2="accent2" accent3="accent3" accent4="accent4" accent5="accent5" accent6="accent6" hlink="hlink" folHlink="folHlink"/>
  <p:sldLayoutIdLst>
    <p:sldLayoutId id="2147483679" r:id="rId1"/>
    <p:sldLayoutId id="2147483759" r:id="rId2"/>
    <p:sldLayoutId id="2147483760" r:id="rId3"/>
    <p:sldLayoutId id="2147483761" r:id="rId4"/>
    <p:sldLayoutId id="2147483762" r:id="rId5"/>
    <p:sldLayoutId id="2147483763" r:id="rId6"/>
    <p:sldLayoutId id="2147483764"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7" y="384416"/>
            <a:ext cx="6028818"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Erhverv </a:t>
            </a:r>
            <a:r>
              <a:rPr lang="da-DK" sz="1200" b="1" dirty="0">
                <a:latin typeface="Verdana"/>
                <a:cs typeface="Verdana"/>
              </a:rPr>
              <a:t>og Udviklingsudvalget</a:t>
            </a:r>
            <a:endParaRPr sz="1200" dirty="0">
              <a:solidFill>
                <a:srgbClr val="AD8E26"/>
              </a:solidFill>
              <a:latin typeface="Verdana"/>
              <a:cs typeface="Verdana"/>
            </a:endParaRPr>
          </a:p>
        </p:txBody>
      </p:sp>
      <p:sp>
        <p:nvSpPr>
          <p:cNvPr id="2" name="Pladsholder til slidenummer 5">
            <a:extLst>
              <a:ext uri="{FF2B5EF4-FFF2-40B4-BE49-F238E27FC236}">
                <a16:creationId xmlns:a16="http://schemas.microsoft.com/office/drawing/2014/main" id="{E78870CC-D427-F402-9FEF-5190B96BB23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512412186"/>
      </p:ext>
    </p:extLst>
  </p:cSld>
  <p:clrMap bg1="lt1" tx1="dk1" bg2="lt2" tx2="dk2" accent1="accent1" accent2="accent2" accent3="accent3" accent4="accent4" accent5="accent5" accent6="accent6" hlink="hlink" folHlink="folHlink"/>
  <p:sldLayoutIdLst>
    <p:sldLayoutId id="2147483695" r:id="rId1"/>
    <p:sldLayoutId id="2147483771" r:id="rId2"/>
    <p:sldLayoutId id="2147483772" r:id="rId3"/>
    <p:sldLayoutId id="2147483773" r:id="rId4"/>
    <p:sldLayoutId id="2147483774" r:id="rId5"/>
    <p:sldLayoutId id="2147483775" r:id="rId6"/>
    <p:sldLayoutId id="2147483776"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389911"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81824D"/>
                </a:solidFill>
                <a:latin typeface="Verdana"/>
                <a:cs typeface="Verdana"/>
              </a:rPr>
              <a:t>Grøn omstilling</a:t>
            </a:r>
            <a:endParaRPr sz="1200">
              <a:solidFill>
                <a:srgbClr val="81824D"/>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C638B8EC-B4CD-4058-A028-1A9488D8734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10885371"/>
      </p:ext>
    </p:extLst>
  </p:cSld>
  <p:clrMap bg1="lt1" tx1="dk1" bg2="lt2" tx2="dk2" accent1="accent1" accent2="accent2" accent3="accent3" accent4="accent4" accent5="accent5" accent6="accent6" hlink="hlink" folHlink="folHlink"/>
  <p:sldLayoutIdLst>
    <p:sldLayoutId id="2147483703" r:id="rId1"/>
    <p:sldLayoutId id="2147483777" r:id="rId2"/>
    <p:sldLayoutId id="2147483778" r:id="rId3"/>
    <p:sldLayoutId id="2147483779" r:id="rId4"/>
    <p:sldLayoutId id="2147483780" r:id="rId5"/>
    <p:sldLayoutId id="2147483781" r:id="rId6"/>
    <p:sldLayoutId id="2147483782"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7541096"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710B8E"/>
                </a:solidFill>
                <a:latin typeface="Verdana"/>
                <a:cs typeface="Verdana"/>
              </a:rPr>
              <a:t>Kommunen som attraktiv arbejdsplads</a:t>
            </a:r>
            <a:endParaRPr sz="1200">
              <a:solidFill>
                <a:srgbClr val="710B8E"/>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34C873D2-A61C-75E0-575D-90E779C2B57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750546939"/>
      </p:ext>
    </p:extLst>
  </p:cSld>
  <p:clrMap bg1="lt1" tx1="dk1" bg2="lt2" tx2="dk2" accent1="accent1" accent2="accent2" accent3="accent3" accent4="accent4" accent5="accent5" accent6="accent6" hlink="hlink" folHlink="folHlink"/>
  <p:sldLayoutIdLst>
    <p:sldLayoutId id="2147483711" r:id="rId1"/>
    <p:sldLayoutId id="2147483783" r:id="rId2"/>
    <p:sldLayoutId id="2147483784" r:id="rId3"/>
    <p:sldLayoutId id="2147483785" r:id="rId4"/>
    <p:sldLayoutId id="2147483786" r:id="rId5"/>
    <p:sldLayoutId id="2147483787" r:id="rId6"/>
    <p:sldLayoutId id="2147483788"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641957"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3D6C3A"/>
                </a:solidFill>
                <a:latin typeface="Verdana"/>
                <a:cs typeface="Verdana"/>
              </a:rPr>
              <a:t>Turisme og bosætning</a:t>
            </a:r>
            <a:endParaRPr sz="1200">
              <a:solidFill>
                <a:srgbClr val="3D6C3A"/>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99FE4559-9695-D845-E08B-F4EAB19C5C1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31850758"/>
      </p:ext>
    </p:extLst>
  </p:cSld>
  <p:clrMap bg1="lt1" tx1="dk1" bg2="lt2" tx2="dk2" accent1="accent1" accent2="accent2" accent3="accent3" accent4="accent4" accent5="accent5" accent6="accent6" hlink="hlink" folHlink="folHlink"/>
  <p:sldLayoutIdLst>
    <p:sldLayoutId id="2147483687" r:id="rId1"/>
    <p:sldLayoutId id="2147483765" r:id="rId2"/>
    <p:sldLayoutId id="2147483766" r:id="rId3"/>
    <p:sldLayoutId id="2147483767" r:id="rId4"/>
    <p:sldLayoutId id="2147483768" r:id="rId5"/>
    <p:sldLayoutId id="2147483769" r:id="rId6"/>
    <p:sldLayoutId id="2147483770"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7236295"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9F4520"/>
                </a:solidFill>
                <a:latin typeface="Verdana"/>
                <a:cs typeface="Verdana"/>
              </a:rPr>
              <a:t>Omsorg og sundhedsfremme</a:t>
            </a:r>
            <a:endParaRPr sz="1200">
              <a:solidFill>
                <a:srgbClr val="9F4520"/>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A3BFE9BB-1C62-55E9-DBC4-D15A13DAABA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760902302"/>
      </p:ext>
    </p:extLst>
  </p:cSld>
  <p:clrMap bg1="lt1" tx1="dk1" bg2="lt2" tx2="dk2" accent1="accent1" accent2="accent2" accent3="accent3" accent4="accent4" accent5="accent5" accent6="accent6" hlink="hlink" folHlink="folHlink"/>
  <p:sldLayoutIdLst>
    <p:sldLayoutId id="2147483719" r:id="rId1"/>
    <p:sldLayoutId id="2147483789" r:id="rId2"/>
    <p:sldLayoutId id="2147483790" r:id="rId3"/>
    <p:sldLayoutId id="2147483791" r:id="rId4"/>
    <p:sldLayoutId id="2147483792" r:id="rId5"/>
    <p:sldLayoutId id="2147483793" r:id="rId6"/>
    <p:sldLayoutId id="2147483794"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570604"/>
      </p:ext>
    </p:extLst>
  </p:cSld>
  <p:clrMap bg1="lt1" tx1="dk1" bg2="lt2" tx2="dk2" accent1="accent1" accent2="accent2" accent3="accent3" accent4="accent4" accent5="accent5" accent6="accent6" hlink="hlink" folHlink="folHlink"/>
  <p:sldLayoutIdLst>
    <p:sldLayoutId id="214748380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8C6EDE3-384C-A4D8-BA04-95FD4065883E}"/>
              </a:ext>
            </a:extLst>
          </p:cNvPr>
          <p:cNvSpPr txBox="1">
            <a:spLocks/>
          </p:cNvSpPr>
          <p:nvPr/>
        </p:nvSpPr>
        <p:spPr>
          <a:xfrm>
            <a:off x="406400" y="271039"/>
            <a:ext cx="9093199" cy="4735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latin typeface="Impact" panose="020B0806030902050204" pitchFamily="34" charset="0"/>
              </a:rPr>
              <a:t>ERHVERV OG UDVIKLINGUDVALGET</a:t>
            </a:r>
            <a:r>
              <a:rPr lang="en-US" sz="2500" dirty="0">
                <a:solidFill>
                  <a:srgbClr val="C4262D"/>
                </a:solidFill>
                <a:latin typeface="Impact" panose="020B0806030902050204" pitchFamily="34" charset="0"/>
              </a:rPr>
              <a:t> </a:t>
            </a:r>
            <a:r>
              <a:rPr lang="en-US" sz="2500" dirty="0">
                <a:solidFill>
                  <a:srgbClr val="828282"/>
                </a:solidFill>
                <a:latin typeface="Impact" panose="020B0806030902050204" pitchFamily="34" charset="0"/>
              </a:rPr>
              <a:t>(EUU)</a:t>
            </a:r>
            <a:endParaRPr lang="en-US" sz="2500" dirty="0">
              <a:latin typeface="Impact" panose="020B0806030902050204" pitchFamily="34" charset="0"/>
            </a:endParaRPr>
          </a:p>
        </p:txBody>
      </p:sp>
      <p:sp>
        <p:nvSpPr>
          <p:cNvPr id="9" name="Pladsholder til tekst 3">
            <a:extLst>
              <a:ext uri="{FF2B5EF4-FFF2-40B4-BE49-F238E27FC236}">
                <a16:creationId xmlns:a16="http://schemas.microsoft.com/office/drawing/2014/main" id="{957E082E-5B88-D0E8-9187-D58F87166DEC}"/>
              </a:ext>
            </a:extLst>
          </p:cNvPr>
          <p:cNvSpPr txBox="1">
            <a:spLocks/>
          </p:cNvSpPr>
          <p:nvPr/>
        </p:nvSpPr>
        <p:spPr>
          <a:xfrm>
            <a:off x="406400" y="744598"/>
            <a:ext cx="9093199" cy="3746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600" dirty="0">
                <a:latin typeface="Verdana" panose="020B0604030504040204" pitchFamily="34" charset="0"/>
                <a:ea typeface="Verdana" panose="020B0604030504040204" pitchFamily="34" charset="0"/>
              </a:rPr>
              <a:t>     AFRAPPORTERING PÅ UDVALGSSTRATEGIEN</a:t>
            </a:r>
            <a:endParaRPr lang="en-US" sz="1200" dirty="0">
              <a:latin typeface="Verdana" panose="020B0604030504040204" pitchFamily="34" charset="0"/>
              <a:ea typeface="Verdana" panose="020B0604030504040204" pitchFamily="34" charset="0"/>
            </a:endParaRPr>
          </a:p>
        </p:txBody>
      </p:sp>
      <p:sp>
        <p:nvSpPr>
          <p:cNvPr id="10" name="Rutediagram: Forbindelse 9">
            <a:extLst>
              <a:ext uri="{FF2B5EF4-FFF2-40B4-BE49-F238E27FC236}">
                <a16:creationId xmlns:a16="http://schemas.microsoft.com/office/drawing/2014/main" id="{15F816CA-4724-85D9-405C-0D54AB4BECCE}"/>
              </a:ext>
            </a:extLst>
          </p:cNvPr>
          <p:cNvSpPr/>
          <p:nvPr/>
        </p:nvSpPr>
        <p:spPr>
          <a:xfrm>
            <a:off x="550035" y="809309"/>
            <a:ext cx="245229" cy="245229"/>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dirty="0"/>
          </a:p>
        </p:txBody>
      </p:sp>
      <p:pic>
        <p:nvPicPr>
          <p:cNvPr id="11" name="Billede 10" descr="Et billede, der indeholder diagram&#10;&#10;Automatisk genereret beskrivelse">
            <a:extLst>
              <a:ext uri="{FF2B5EF4-FFF2-40B4-BE49-F238E27FC236}">
                <a16:creationId xmlns:a16="http://schemas.microsoft.com/office/drawing/2014/main" id="{0FB8231D-5680-5CE2-C7F8-751061761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472" y="1763264"/>
            <a:ext cx="7559055" cy="3331471"/>
          </a:xfrm>
          <a:prstGeom prst="rect">
            <a:avLst/>
          </a:prstGeom>
        </p:spPr>
      </p:pic>
      <p:sp>
        <p:nvSpPr>
          <p:cNvPr id="2" name="Tekstfelt 1">
            <a:extLst>
              <a:ext uri="{FF2B5EF4-FFF2-40B4-BE49-F238E27FC236}">
                <a16:creationId xmlns:a16="http://schemas.microsoft.com/office/drawing/2014/main" id="{01B87DC1-48CC-F9D4-9850-015AD769BFBD}"/>
              </a:ext>
            </a:extLst>
          </p:cNvPr>
          <p:cNvSpPr txBox="1"/>
          <p:nvPr/>
        </p:nvSpPr>
        <p:spPr>
          <a:xfrm>
            <a:off x="557253" y="5358719"/>
            <a:ext cx="9097030" cy="261610"/>
          </a:xfrm>
          <a:prstGeom prst="rect">
            <a:avLst/>
          </a:prstGeom>
          <a:noFill/>
        </p:spPr>
        <p:txBody>
          <a:bodyPr wrap="square" rtlCol="0">
            <a:spAutoFit/>
          </a:bodyPr>
          <a:lstStyle>
            <a:defPPr>
              <a:defRPr kern="0"/>
            </a:defPPr>
            <a:lvl1pPr algn="r">
              <a:defRPr sz="1100" i="1">
                <a:solidFill>
                  <a:srgbClr val="A6A6A6"/>
                </a:solidFill>
                <a:latin typeface="Verdana" panose="020B0604030504040204" pitchFamily="34" charset="0"/>
                <a:ea typeface="Verdana" panose="020B0604030504040204" pitchFamily="34" charset="0"/>
              </a:defRPr>
            </a:lvl1pPr>
          </a:lstStyle>
          <a:p>
            <a:r>
              <a:rPr lang="da-DK" dirty="0"/>
              <a:t>STATUS MAJ 2023</a:t>
            </a:r>
          </a:p>
        </p:txBody>
      </p:sp>
      <p:sp>
        <p:nvSpPr>
          <p:cNvPr id="3" name="Rutediagram: Forbindelse 2">
            <a:extLst>
              <a:ext uri="{FF2B5EF4-FFF2-40B4-BE49-F238E27FC236}">
                <a16:creationId xmlns:a16="http://schemas.microsoft.com/office/drawing/2014/main" id="{037C9328-D386-99CF-5547-43FD8772D2D4}"/>
              </a:ext>
            </a:extLst>
          </p:cNvPr>
          <p:cNvSpPr/>
          <p:nvPr/>
        </p:nvSpPr>
        <p:spPr>
          <a:xfrm>
            <a:off x="8018342" y="5395918"/>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1</a:t>
            </a:r>
          </a:p>
        </p:txBody>
      </p:sp>
      <p:sp>
        <p:nvSpPr>
          <p:cNvPr id="4" name="Tekstfelt 3">
            <a:extLst>
              <a:ext uri="{FF2B5EF4-FFF2-40B4-BE49-F238E27FC236}">
                <a16:creationId xmlns:a16="http://schemas.microsoft.com/office/drawing/2014/main" id="{1EE46951-AB18-70A2-C201-13D99E21009C}"/>
              </a:ext>
            </a:extLst>
          </p:cNvPr>
          <p:cNvSpPr txBox="1"/>
          <p:nvPr/>
        </p:nvSpPr>
        <p:spPr>
          <a:xfrm>
            <a:off x="557253" y="5603643"/>
            <a:ext cx="9097030" cy="261610"/>
          </a:xfrm>
          <a:prstGeom prst="rect">
            <a:avLst/>
          </a:prstGeom>
          <a:noFill/>
        </p:spPr>
        <p:txBody>
          <a:bodyPr wrap="square" rtlCol="0">
            <a:spAutoFit/>
          </a:bodyPr>
          <a:lstStyle/>
          <a:p>
            <a:pPr algn="r"/>
            <a:r>
              <a:rPr lang="da-DK" sz="1100" i="1" dirty="0">
                <a:solidFill>
                  <a:schemeClr val="bg1">
                    <a:lumMod val="65000"/>
                  </a:schemeClr>
                </a:solidFill>
                <a:latin typeface="Verdana" panose="020B0604030504040204" pitchFamily="34" charset="0"/>
                <a:ea typeface="Verdana" panose="020B0604030504040204" pitchFamily="34" charset="0"/>
              </a:rPr>
              <a:t>AFRAPPORTERING</a:t>
            </a:r>
            <a:r>
              <a:rPr lang="da-DK" sz="1100" b="1" i="1" dirty="0">
                <a:solidFill>
                  <a:schemeClr val="bg1">
                    <a:lumMod val="65000"/>
                  </a:schemeClr>
                </a:solidFill>
                <a:latin typeface="Verdana" panose="020B0604030504040204" pitchFamily="34" charset="0"/>
                <a:ea typeface="Verdana" panose="020B0604030504040204" pitchFamily="34" charset="0"/>
              </a:rPr>
              <a:t> </a:t>
            </a:r>
            <a:r>
              <a:rPr lang="da-DK" sz="1100" i="1" dirty="0">
                <a:solidFill>
                  <a:schemeClr val="bg1">
                    <a:lumMod val="65000"/>
                  </a:schemeClr>
                </a:solidFill>
                <a:latin typeface="Verdana" panose="020B0604030504040204" pitchFamily="34" charset="0"/>
                <a:ea typeface="Verdana" panose="020B0604030504040204" pitchFamily="34" charset="0"/>
              </a:rPr>
              <a:t>FOR 2023</a:t>
            </a:r>
          </a:p>
        </p:txBody>
      </p:sp>
      <p:sp>
        <p:nvSpPr>
          <p:cNvPr id="5" name="Rutediagram: Forbindelse 4">
            <a:extLst>
              <a:ext uri="{FF2B5EF4-FFF2-40B4-BE49-F238E27FC236}">
                <a16:creationId xmlns:a16="http://schemas.microsoft.com/office/drawing/2014/main" id="{2BA28E77-1108-401E-2223-7D1788AD772A}"/>
              </a:ext>
            </a:extLst>
          </p:cNvPr>
          <p:cNvSpPr/>
          <p:nvPr/>
        </p:nvSpPr>
        <p:spPr>
          <a:xfrm>
            <a:off x="7264186" y="5627424"/>
            <a:ext cx="223200" cy="220087"/>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2</a:t>
            </a:r>
          </a:p>
        </p:txBody>
      </p:sp>
      <p:sp>
        <p:nvSpPr>
          <p:cNvPr id="6" name="Tekstfelt 5">
            <a:extLst>
              <a:ext uri="{FF2B5EF4-FFF2-40B4-BE49-F238E27FC236}">
                <a16:creationId xmlns:a16="http://schemas.microsoft.com/office/drawing/2014/main" id="{EA225765-4A80-6FEF-3D1B-C6A95DA3FD84}"/>
              </a:ext>
            </a:extLst>
          </p:cNvPr>
          <p:cNvSpPr txBox="1"/>
          <p:nvPr/>
        </p:nvSpPr>
        <p:spPr>
          <a:xfrm>
            <a:off x="557253" y="5856764"/>
            <a:ext cx="9097030" cy="261610"/>
          </a:xfrm>
          <a:prstGeom prst="rect">
            <a:avLst/>
          </a:prstGeom>
          <a:noFill/>
        </p:spPr>
        <p:txBody>
          <a:bodyPr wrap="square" rtlCol="0">
            <a:spAutoFit/>
          </a:bodyPr>
          <a:lstStyle/>
          <a:p>
            <a:pPr algn="r"/>
            <a:r>
              <a:rPr lang="da-DK" sz="1100" i="1" dirty="0">
                <a:solidFill>
                  <a:schemeClr val="bg1">
                    <a:lumMod val="65000"/>
                  </a:schemeClr>
                </a:solidFill>
                <a:latin typeface="Verdana" panose="020B0604030504040204" pitchFamily="34" charset="0"/>
                <a:ea typeface="Verdana" panose="020B0604030504040204" pitchFamily="34" charset="0"/>
              </a:rPr>
              <a:t>AFRAPPORTERING</a:t>
            </a:r>
            <a:r>
              <a:rPr lang="da-DK" sz="1100" b="1" i="1" dirty="0">
                <a:solidFill>
                  <a:schemeClr val="bg1">
                    <a:lumMod val="65000"/>
                  </a:schemeClr>
                </a:solidFill>
                <a:latin typeface="Verdana" panose="020B0604030504040204" pitchFamily="34" charset="0"/>
                <a:ea typeface="Verdana" panose="020B0604030504040204" pitchFamily="34" charset="0"/>
              </a:rPr>
              <a:t> </a:t>
            </a:r>
            <a:r>
              <a:rPr lang="da-DK" sz="1100" i="1" dirty="0">
                <a:solidFill>
                  <a:schemeClr val="bg1">
                    <a:lumMod val="65000"/>
                  </a:schemeClr>
                </a:solidFill>
                <a:latin typeface="Verdana" panose="020B0604030504040204" pitchFamily="34" charset="0"/>
                <a:ea typeface="Verdana" panose="020B0604030504040204" pitchFamily="34" charset="0"/>
              </a:rPr>
              <a:t>FOR 2024</a:t>
            </a:r>
          </a:p>
        </p:txBody>
      </p:sp>
      <p:sp>
        <p:nvSpPr>
          <p:cNvPr id="7" name="Rutediagram: Forbindelse 6">
            <a:extLst>
              <a:ext uri="{FF2B5EF4-FFF2-40B4-BE49-F238E27FC236}">
                <a16:creationId xmlns:a16="http://schemas.microsoft.com/office/drawing/2014/main" id="{5C0C6BCD-D119-7AB9-DB16-E46FFA658AEF}"/>
              </a:ext>
            </a:extLst>
          </p:cNvPr>
          <p:cNvSpPr/>
          <p:nvPr/>
        </p:nvSpPr>
        <p:spPr>
          <a:xfrm>
            <a:off x="7264186" y="5900804"/>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3</a:t>
            </a:r>
          </a:p>
        </p:txBody>
      </p:sp>
      <p:sp>
        <p:nvSpPr>
          <p:cNvPr id="20" name="Tekstfelt 19">
            <a:extLst>
              <a:ext uri="{FF2B5EF4-FFF2-40B4-BE49-F238E27FC236}">
                <a16:creationId xmlns:a16="http://schemas.microsoft.com/office/drawing/2014/main" id="{4B9C2107-42CA-9B9C-682A-1452083A08D0}"/>
              </a:ext>
            </a:extLst>
          </p:cNvPr>
          <p:cNvSpPr txBox="1"/>
          <p:nvPr/>
        </p:nvSpPr>
        <p:spPr>
          <a:xfrm>
            <a:off x="528839" y="6098804"/>
            <a:ext cx="9097030" cy="276999"/>
          </a:xfrm>
          <a:prstGeom prst="rect">
            <a:avLst/>
          </a:prstGeom>
          <a:noFill/>
        </p:spPr>
        <p:txBody>
          <a:bodyPr wrap="square" rtlCol="0">
            <a:spAutoFit/>
          </a:bodyPr>
          <a:lstStyle/>
          <a:p>
            <a:pPr algn="r"/>
            <a:r>
              <a:rPr lang="da-DK" sz="1200" dirty="0">
                <a:solidFill>
                  <a:schemeClr val="tx1"/>
                </a:solidFill>
                <a:latin typeface="Verdana" panose="020B0604030504040204" pitchFamily="34" charset="0"/>
                <a:ea typeface="Verdana" panose="020B0604030504040204" pitchFamily="34" charset="0"/>
              </a:rPr>
              <a:t>AFRAPPORTERING</a:t>
            </a:r>
            <a:r>
              <a:rPr lang="da-DK" sz="1200" b="1" dirty="0">
                <a:solidFill>
                  <a:schemeClr val="tx1"/>
                </a:solidFill>
                <a:latin typeface="Verdana" panose="020B0604030504040204" pitchFamily="34" charset="0"/>
                <a:ea typeface="Verdana" panose="020B0604030504040204" pitchFamily="34" charset="0"/>
              </a:rPr>
              <a:t> </a:t>
            </a:r>
            <a:r>
              <a:rPr lang="da-DK" sz="1200" dirty="0">
                <a:solidFill>
                  <a:schemeClr val="tx1"/>
                </a:solidFill>
                <a:latin typeface="Verdana" panose="020B0604030504040204" pitchFamily="34" charset="0"/>
                <a:ea typeface="Verdana" panose="020B0604030504040204" pitchFamily="34" charset="0"/>
              </a:rPr>
              <a:t>FOR 2025</a:t>
            </a:r>
          </a:p>
        </p:txBody>
      </p:sp>
      <p:sp>
        <p:nvSpPr>
          <p:cNvPr id="21" name="Rutediagram: Forbindelse 20">
            <a:extLst>
              <a:ext uri="{FF2B5EF4-FFF2-40B4-BE49-F238E27FC236}">
                <a16:creationId xmlns:a16="http://schemas.microsoft.com/office/drawing/2014/main" id="{49BD36F5-8BC3-9D3B-9E31-BA213D1F5334}"/>
              </a:ext>
            </a:extLst>
          </p:cNvPr>
          <p:cNvSpPr/>
          <p:nvPr/>
        </p:nvSpPr>
        <p:spPr>
          <a:xfrm>
            <a:off x="7091372" y="6127627"/>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solidFill>
                  <a:schemeClr val="bg1"/>
                </a:solidFill>
                <a:latin typeface="Verdana" panose="020B0604030504040204" pitchFamily="34" charset="0"/>
                <a:ea typeface="Verdana" panose="020B0604030504040204" pitchFamily="34" charset="0"/>
              </a:rPr>
              <a:t>4</a:t>
            </a:r>
          </a:p>
        </p:txBody>
      </p:sp>
    </p:spTree>
    <p:extLst>
      <p:ext uri="{BB962C8B-B14F-4D97-AF65-F5344CB8AC3E}">
        <p14:creationId xmlns:p14="http://schemas.microsoft.com/office/powerpoint/2010/main" val="122158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03BCAD8-0F95-19F5-C55F-CB02955DA1BD}"/>
              </a:ext>
            </a:extLst>
          </p:cNvPr>
          <p:cNvSpPr>
            <a:spLocks noGrp="1"/>
          </p:cNvSpPr>
          <p:nvPr>
            <p:ph type="body" sz="quarter" idx="16"/>
          </p:nvPr>
        </p:nvSpPr>
        <p:spPr>
          <a:xfrm>
            <a:off x="2859899" y="868340"/>
            <a:ext cx="1902601" cy="198438"/>
          </a:xfrm>
        </p:spPr>
        <p:txBody>
          <a:bodyPr/>
          <a:lstStyle/>
          <a:p>
            <a:r>
              <a:rPr lang="da-DK"/>
              <a:t>Hvad har vi opnået</a:t>
            </a:r>
          </a:p>
        </p:txBody>
      </p:sp>
      <p:sp>
        <p:nvSpPr>
          <p:cNvPr id="3" name="Pladsholder til tekst 2">
            <a:extLst>
              <a:ext uri="{FF2B5EF4-FFF2-40B4-BE49-F238E27FC236}">
                <a16:creationId xmlns:a16="http://schemas.microsoft.com/office/drawing/2014/main" id="{03012597-F644-6539-1DFE-677417FA1E28}"/>
              </a:ext>
            </a:extLst>
          </p:cNvPr>
          <p:cNvSpPr>
            <a:spLocks noGrp="1"/>
          </p:cNvSpPr>
          <p:nvPr>
            <p:ph type="body" sz="quarter" idx="15"/>
          </p:nvPr>
        </p:nvSpPr>
        <p:spPr>
          <a:xfrm>
            <a:off x="595312" y="869950"/>
            <a:ext cx="1519237" cy="198438"/>
          </a:xfrm>
        </p:spPr>
        <p:txBody>
          <a:bodyPr/>
          <a:lstStyle/>
          <a:p>
            <a:r>
              <a:rPr lang="da-DK"/>
              <a:t>Succeskriterier</a:t>
            </a:r>
          </a:p>
        </p:txBody>
      </p:sp>
      <p:sp>
        <p:nvSpPr>
          <p:cNvPr id="4" name="Pladsholder til tekst 3">
            <a:extLst>
              <a:ext uri="{FF2B5EF4-FFF2-40B4-BE49-F238E27FC236}">
                <a16:creationId xmlns:a16="http://schemas.microsoft.com/office/drawing/2014/main" id="{254D0855-48E0-6D17-D996-1EB8995BD6CE}"/>
              </a:ext>
            </a:extLst>
          </p:cNvPr>
          <p:cNvSpPr>
            <a:spLocks noGrp="1"/>
          </p:cNvSpPr>
          <p:nvPr>
            <p:ph type="body" sz="quarter" idx="14"/>
          </p:nvPr>
        </p:nvSpPr>
        <p:spPr/>
        <p:txBody>
          <a:bodyPr lIns="91440" tIns="45720" rIns="91440" bIns="45720" anchor="t"/>
          <a:lstStyle/>
          <a:p>
            <a:r>
              <a:rPr lang="da-DK" b="1">
                <a:latin typeface="Verdana"/>
                <a:ea typeface="Verdana"/>
              </a:rPr>
              <a:t>STRATEGISK TEMA:</a:t>
            </a:r>
          </a:p>
          <a:p>
            <a:r>
              <a:rPr lang="da-DK">
                <a:latin typeface="Verdana"/>
                <a:ea typeface="Verdana"/>
              </a:rPr>
              <a:t>Et godt erhvervsklima</a:t>
            </a:r>
          </a:p>
          <a:p>
            <a:endParaRPr lang="da-DK"/>
          </a:p>
          <a:p>
            <a:endParaRPr lang="da-DK"/>
          </a:p>
          <a:p>
            <a:r>
              <a:rPr lang="da-DK" b="1">
                <a:latin typeface="Verdana"/>
                <a:ea typeface="Verdana"/>
              </a:rPr>
              <a:t>SUCCESKRITERIE:</a:t>
            </a:r>
          </a:p>
          <a:p>
            <a:r>
              <a:rPr lang="da-DK">
                <a:latin typeface="Verdana"/>
                <a:ea typeface="Verdana"/>
              </a:rPr>
              <a:t>At vi får styrket kommunens egen service overfor virksomheder</a:t>
            </a:r>
          </a:p>
          <a:p>
            <a:endParaRPr lang="da-DK" b="1"/>
          </a:p>
          <a:p>
            <a:endParaRPr lang="da-DK" b="1"/>
          </a:p>
          <a:p>
            <a:endParaRPr lang="da-DK" b="1"/>
          </a:p>
          <a:p>
            <a:endParaRPr lang="da-DK"/>
          </a:p>
        </p:txBody>
      </p:sp>
      <p:sp>
        <p:nvSpPr>
          <p:cNvPr id="5" name="Pladsholder til tekst 4">
            <a:extLst>
              <a:ext uri="{FF2B5EF4-FFF2-40B4-BE49-F238E27FC236}">
                <a16:creationId xmlns:a16="http://schemas.microsoft.com/office/drawing/2014/main" id="{BB9BC5A0-19FE-E343-DC4A-C1DC224FD494}"/>
              </a:ext>
            </a:extLst>
          </p:cNvPr>
          <p:cNvSpPr>
            <a:spLocks noGrp="1"/>
          </p:cNvSpPr>
          <p:nvPr>
            <p:ph type="body" sz="quarter" idx="11"/>
          </p:nvPr>
        </p:nvSpPr>
        <p:spPr>
          <a:xfrm>
            <a:off x="2860675" y="1056020"/>
            <a:ext cx="6442075" cy="5163759"/>
          </a:xfrm>
        </p:spPr>
        <p:txBody>
          <a:bodyPr lIns="91440" tIns="45720" rIns="91440" bIns="45720" numCol="3" spcCol="180000" anchor="t"/>
          <a:lstStyle/>
          <a:p>
            <a:pPr algn="l"/>
            <a:r>
              <a:rPr lang="da-DK" b="1" dirty="0">
                <a:latin typeface="Verdana"/>
                <a:ea typeface="Verdana"/>
              </a:rPr>
              <a:t>Case: Erhvervsteamet styrker erhvervsservice</a:t>
            </a:r>
            <a:endParaRPr lang="da-DK" b="1" dirty="0">
              <a:solidFill>
                <a:srgbClr val="000000"/>
              </a:solidFill>
              <a:latin typeface="Verdana"/>
              <a:ea typeface="Verdana"/>
            </a:endParaRPr>
          </a:p>
          <a:p>
            <a:pPr algn="l"/>
            <a:r>
              <a:rPr lang="da-DK" dirty="0">
                <a:latin typeface="Verdana"/>
                <a:ea typeface="Verdana"/>
              </a:rPr>
              <a:t>Erhverv og Udviklingsudvalget har sammen med Økonomiudvalget og Teknik, Klima og Miljøudvalget, besluttet at etablere et erhvervsteam med fokus på at forbedre erhvervsservice og reducere sagsbehandlingstiden på myndighedsområdet.</a:t>
            </a:r>
          </a:p>
          <a:p>
            <a:pPr algn="l"/>
            <a:endParaRPr lang="da-DK">
              <a:latin typeface="Verdana"/>
              <a:ea typeface="Verdana"/>
            </a:endParaRPr>
          </a:p>
          <a:p>
            <a:pPr algn="l"/>
            <a:r>
              <a:rPr lang="da-DK" dirty="0">
                <a:latin typeface="Verdana"/>
                <a:ea typeface="Verdana"/>
              </a:rPr>
              <a:t>Erhvervsteamet består af erfarne byggesagsbehandlere og en erhvervskoordinator, som arbejder målrettet på at styrke dialogen med erhvervslivet og sikre en enkel og effektiv adgang til myndighedsbehandling. Målet er at gøre byggesagsprocessen mere overskuelig for virksomhederne og sikre en helhedsorienteret sagsbehandling på tværs af fagområder. Teknik, Klima og Miljøudvalget har godkendt ni konkrete initiativer, der skal forbedre erhvervsservicen og nedbringe sagsbehandlingstiden. Udvalgene får løbende status på fremdriften, og der afholdes evalueringsmøder med DI Lolland-Falster og lokale virksomheder med mange byggesager. De første resultater viser positiv effekt, og virksomhederne melder om øget tilfredshed.</a:t>
            </a:r>
          </a:p>
          <a:p>
            <a:pPr algn="l"/>
            <a:endParaRPr lang="da-DK">
              <a:latin typeface="Verdana"/>
              <a:ea typeface="Verdana"/>
            </a:endParaRPr>
          </a:p>
          <a:p>
            <a:pPr algn="l"/>
            <a:r>
              <a:rPr lang="da-DK" b="1" dirty="0">
                <a:latin typeface="Verdana"/>
                <a:ea typeface="Verdana"/>
              </a:rPr>
              <a:t>Case: Køb og salg af ejendomme og grunde</a:t>
            </a:r>
          </a:p>
          <a:p>
            <a:pPr algn="l"/>
            <a:r>
              <a:rPr lang="da-DK" dirty="0">
                <a:latin typeface="Verdana"/>
                <a:ea typeface="Verdana"/>
              </a:rPr>
              <a:t>Erhverv og Udviklingsudvalget har sat ekstra fokus på salg af byggegrunde. Efter en periode uden salg af grunde uden for Nykøbing F., blev der tænkt nyt: Skulle grundene have en anden anvendelse? Var det tid til prisjusteringer? Og var der overhovedet efterspørgsel? Udvalget besluttede at få græsset slået, at sætte en lille markedsføringskampagne i gang og udbyde grundene uden mindstepris via en lokal ejendomsmægler. Det gav pote: I 2024 blev der solgt 5 grunde, og i 2025 er der ved udgangen af oktober allerede solgt 9. Samlet set er 14% af kommunens byggegrunde uden for Nykøbing F. nu solgt</a:t>
            </a:r>
            <a:endParaRPr lang="da-DK" dirty="0"/>
          </a:p>
          <a:p>
            <a:pPr algn="l"/>
            <a:endParaRPr lang="da-DK">
              <a:latin typeface="Verdana"/>
              <a:ea typeface="Verdana"/>
            </a:endParaRPr>
          </a:p>
          <a:p>
            <a:pPr algn="l"/>
            <a:r>
              <a:rPr lang="da-DK" b="1" dirty="0">
                <a:latin typeface="Verdana"/>
                <a:ea typeface="Verdana"/>
              </a:rPr>
              <a:t>Case: Datacenter </a:t>
            </a:r>
          </a:p>
          <a:p>
            <a:pPr algn="l"/>
            <a:r>
              <a:rPr lang="da-DK" dirty="0">
                <a:latin typeface="Verdana"/>
                <a:ea typeface="Verdana"/>
              </a:rPr>
              <a:t>I handleplanen for 2024-2025 har Erhverv og Udviklingsudvalget sat et ambitiøst mål: Guldborgsund Kommune skal være et hotspot for fremtidens datacentre! Sammen med Business Lolland-Falster og Invest In Denmark er der udviklet målrettet investeringsmateriale, der fremhæver de unikke muligheder i Business Park Falster. Indsatsen har allerede båret frugt – fem internationale virksomheder har vist stor interesse og tre af dem har været klar til at tage konkrete skridt mod etablering.</a:t>
            </a:r>
            <a:endParaRPr lang="da-DK" dirty="0"/>
          </a:p>
          <a:p>
            <a:pPr algn="l"/>
            <a:endParaRPr lang="da-DK">
              <a:latin typeface="Verdana"/>
              <a:ea typeface="Verdana"/>
            </a:endParaRPr>
          </a:p>
          <a:p>
            <a:pPr algn="l"/>
            <a:r>
              <a:rPr lang="da-DK" dirty="0">
                <a:latin typeface="Verdana"/>
                <a:ea typeface="Verdana"/>
              </a:rPr>
              <a:t>For at matche efterspørgslen er der udviklet et nyt, attraktivt udbudsmateriale med opdaterede købsvilkår. Det førte til, at Erhverv og Udviklingsudvalget kunne vælge mellem to stærke tilbud om etablering af datacenter på det resterende areal i Business Park Falster. Resultatet blev en historisk aftale om salg af ca. 340.000 m² – det største salg af erhvervsjord i kommunens historie! Forberedende undersøgelser er allerede sat i gang, og forventningen er, at de indledende analyser afsluttes i løbet af foråret 2026. Under etableringen og når datacentret står færdigt, vil det skabe et betydeligt antal direkte og afledte arbejdspladser og placere Guldborgsund på landkortet som hjemsted for et af Europas mest avancerede datacentre – med store perspektiver for vækst og innovation.</a:t>
            </a:r>
            <a:endParaRPr lang="da-DK" dirty="0"/>
          </a:p>
          <a:p>
            <a:pPr algn="l"/>
            <a:endParaRPr lang="da-DK">
              <a:latin typeface="Verdana"/>
              <a:ea typeface="Verdana"/>
            </a:endParaRPr>
          </a:p>
        </p:txBody>
      </p:sp>
      <p:sp>
        <p:nvSpPr>
          <p:cNvPr id="6" name="Pladsholder til slidenummer 5">
            <a:extLst>
              <a:ext uri="{FF2B5EF4-FFF2-40B4-BE49-F238E27FC236}">
                <a16:creationId xmlns:a16="http://schemas.microsoft.com/office/drawing/2014/main" id="{5185C9D7-4511-45AE-12B2-7F8B1C94FC0E}"/>
              </a:ext>
            </a:extLst>
          </p:cNvPr>
          <p:cNvSpPr>
            <a:spLocks noGrp="1"/>
          </p:cNvSpPr>
          <p:nvPr>
            <p:ph type="sldNum" sz="quarter" idx="4"/>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A302253D-EB53-403A-B8A6-CD8583468AA2}" type="slidenum">
              <a:rPr kumimoji="0" lang="da-DK" sz="800" b="0" i="0" u="none" strike="noStrike" kern="0" cap="none" spc="0" normalizeH="0" baseline="0" noProof="0" smtClean="0">
                <a:ln>
                  <a:noFill/>
                </a:ln>
                <a:solidFill>
                  <a:prstClr val="black">
                    <a:tint val="75000"/>
                  </a:prstClr>
                </a:solidFill>
                <a:effectLst/>
                <a:uLnTx/>
                <a:uFillTx/>
                <a:latin typeface="Verdana" panose="020B0604030504040204" pitchFamily="34" charset="0"/>
                <a:ea typeface="Verdana" panose="020B0604030504040204" pitchFamily="34" charset="0"/>
              </a:rPr>
              <a:pPr marL="0" marR="0" lvl="0" indent="0" algn="ctr" defTabSz="914400" eaLnBrk="1" fontAlgn="auto" latinLnBrk="0" hangingPunct="1">
                <a:lnSpc>
                  <a:spcPct val="100000"/>
                </a:lnSpc>
                <a:spcBef>
                  <a:spcPts val="0"/>
                </a:spcBef>
                <a:spcAft>
                  <a:spcPts val="0"/>
                </a:spcAft>
                <a:buClrTx/>
                <a:buSzTx/>
                <a:buFontTx/>
                <a:buNone/>
                <a:tabLst/>
                <a:defRPr/>
              </a:pPr>
              <a:t>2</a:t>
            </a:fld>
            <a:endParaRPr kumimoji="0" lang="da-DK" sz="800" b="0" i="0" u="none" strike="noStrike" kern="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58193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4CADF3E-76BE-8D34-1BB3-D9F50949D0A7}"/>
              </a:ext>
            </a:extLst>
          </p:cNvPr>
          <p:cNvSpPr>
            <a:spLocks noGrp="1"/>
          </p:cNvSpPr>
          <p:nvPr>
            <p:ph type="body" sz="quarter" idx="16"/>
          </p:nvPr>
        </p:nvSpPr>
        <p:spPr>
          <a:xfrm>
            <a:off x="2859899" y="868340"/>
            <a:ext cx="1705751" cy="198438"/>
          </a:xfrm>
        </p:spPr>
        <p:txBody>
          <a:bodyPr/>
          <a:lstStyle/>
          <a:p>
            <a:r>
              <a:rPr lang="da-DK"/>
              <a:t>Hvad har vi opnået</a:t>
            </a:r>
          </a:p>
        </p:txBody>
      </p:sp>
      <p:sp>
        <p:nvSpPr>
          <p:cNvPr id="3" name="Pladsholder til tekst 2">
            <a:extLst>
              <a:ext uri="{FF2B5EF4-FFF2-40B4-BE49-F238E27FC236}">
                <a16:creationId xmlns:a16="http://schemas.microsoft.com/office/drawing/2014/main" id="{8D9F942D-2597-27E4-F51A-3FC82931EC68}"/>
              </a:ext>
            </a:extLst>
          </p:cNvPr>
          <p:cNvSpPr>
            <a:spLocks noGrp="1"/>
          </p:cNvSpPr>
          <p:nvPr>
            <p:ph type="body" sz="quarter" idx="15"/>
          </p:nvPr>
        </p:nvSpPr>
        <p:spPr>
          <a:xfrm>
            <a:off x="595312" y="869950"/>
            <a:ext cx="1481671" cy="198438"/>
          </a:xfrm>
        </p:spPr>
        <p:txBody>
          <a:bodyPr/>
          <a:lstStyle/>
          <a:p>
            <a:r>
              <a:rPr lang="da-DK"/>
              <a:t>Succeskriterier</a:t>
            </a:r>
          </a:p>
        </p:txBody>
      </p:sp>
      <p:sp>
        <p:nvSpPr>
          <p:cNvPr id="4" name="Pladsholder til tekst 3">
            <a:extLst>
              <a:ext uri="{FF2B5EF4-FFF2-40B4-BE49-F238E27FC236}">
                <a16:creationId xmlns:a16="http://schemas.microsoft.com/office/drawing/2014/main" id="{2E0AEC4A-E8FC-3576-C287-5B7630419B18}"/>
              </a:ext>
            </a:extLst>
          </p:cNvPr>
          <p:cNvSpPr>
            <a:spLocks noGrp="1"/>
          </p:cNvSpPr>
          <p:nvPr>
            <p:ph type="body" sz="quarter" idx="14"/>
          </p:nvPr>
        </p:nvSpPr>
        <p:spPr/>
        <p:txBody>
          <a:bodyPr/>
          <a:lstStyle/>
          <a:p>
            <a:r>
              <a:rPr lang="da-DK" b="1"/>
              <a:t>STRATEGISK TEMA:</a:t>
            </a:r>
          </a:p>
          <a:p>
            <a:r>
              <a:rPr lang="da-DK"/>
              <a:t>Turisme og Bosætning</a:t>
            </a:r>
          </a:p>
          <a:p>
            <a:endParaRPr lang="da-DK"/>
          </a:p>
          <a:p>
            <a:r>
              <a:rPr lang="da-DK" b="1"/>
              <a:t>SUCCESKRITERIE:</a:t>
            </a:r>
          </a:p>
          <a:p>
            <a:r>
              <a:rPr lang="da-DK"/>
              <a:t>At de første fysiske projekter er i gang på havnen</a:t>
            </a:r>
          </a:p>
          <a:p>
            <a:endParaRPr lang="da-DK"/>
          </a:p>
        </p:txBody>
      </p:sp>
      <p:sp>
        <p:nvSpPr>
          <p:cNvPr id="5" name="Pladsholder til tekst 4">
            <a:extLst>
              <a:ext uri="{FF2B5EF4-FFF2-40B4-BE49-F238E27FC236}">
                <a16:creationId xmlns:a16="http://schemas.microsoft.com/office/drawing/2014/main" id="{C0FFC4C0-2528-9AB6-3B6A-FF46C1AC8C68}"/>
              </a:ext>
            </a:extLst>
          </p:cNvPr>
          <p:cNvSpPr>
            <a:spLocks noGrp="1"/>
          </p:cNvSpPr>
          <p:nvPr>
            <p:ph type="body" sz="quarter" idx="11"/>
          </p:nvPr>
        </p:nvSpPr>
        <p:spPr/>
        <p:txBody>
          <a:bodyPr lIns="91440" tIns="45720" rIns="91440" bIns="45720" numCol="3" spcCol="180000" anchor="t"/>
          <a:lstStyle/>
          <a:p>
            <a:pPr algn="l"/>
            <a:r>
              <a:rPr lang="da-DK" b="1" dirty="0">
                <a:latin typeface="Verdana"/>
                <a:ea typeface="Verdana"/>
              </a:rPr>
              <a:t>Udvikling af ny bydel på havnen i Nykøbing</a:t>
            </a:r>
          </a:p>
          <a:p>
            <a:pPr algn="l"/>
            <a:r>
              <a:rPr lang="da-DK" dirty="0">
                <a:solidFill>
                  <a:schemeClr val="tx1"/>
                </a:solidFill>
                <a:latin typeface="Verdana"/>
                <a:ea typeface="Verdana"/>
              </a:rPr>
              <a:t>Der er sket synlige forandringer på havnen og omkring Markedshallen, som er tydelige for besøgende og forbipasserende. Slagteriet og betonværk er revet ned og begge grunde er planerede. Nedrivning af kartoffelladen er ligeledes igangsat. Med disse nedrivninger er der skabt plads den kommende udvikling og det har skabt synlige forandringer og udsigt til vandet. </a:t>
            </a:r>
          </a:p>
          <a:p>
            <a:pPr algn="l"/>
            <a:endParaRPr lang="da-DK">
              <a:solidFill>
                <a:schemeClr val="tx1"/>
              </a:solidFill>
              <a:latin typeface="Verdana"/>
              <a:ea typeface="Verdana"/>
            </a:endParaRPr>
          </a:p>
          <a:p>
            <a:pPr algn="l"/>
            <a:r>
              <a:rPr lang="da-DK" dirty="0">
                <a:solidFill>
                  <a:schemeClr val="tx1"/>
                </a:solidFill>
                <a:latin typeface="Verdana"/>
                <a:ea typeface="Verdana"/>
              </a:rPr>
              <a:t>Der er </a:t>
            </a:r>
            <a:r>
              <a:rPr lang="da-DK" dirty="0">
                <a:latin typeface="Verdana"/>
                <a:ea typeface="Verdana"/>
              </a:rPr>
              <a:t>udarbejdet og vedtaget tre lokalplaner for den sydlige del af havnen. Lokalplanerne bygger på helhedsplanen og omsætter den til formel planlægning. Det er grundlaget for at de kommende anlæg kan realiseres. </a:t>
            </a:r>
          </a:p>
          <a:p>
            <a:pPr algn="l"/>
            <a:endParaRPr lang="da-DK">
              <a:latin typeface="Verdana"/>
              <a:ea typeface="Verdana"/>
            </a:endParaRPr>
          </a:p>
          <a:p>
            <a:r>
              <a:rPr lang="da-DK" b="1" dirty="0">
                <a:latin typeface="Verdana"/>
                <a:ea typeface="Verdana"/>
              </a:rPr>
              <a:t>Case: Markedshallen </a:t>
            </a:r>
          </a:p>
          <a:p>
            <a:r>
              <a:rPr lang="da-DK" dirty="0">
                <a:solidFill>
                  <a:schemeClr val="tx1"/>
                </a:solidFill>
                <a:latin typeface="Verdana"/>
                <a:ea typeface="Verdana"/>
              </a:rPr>
              <a:t>Da foreningen Markedshallen og frivillige i starten af 2025 fik adgang til lokationen, blev der iværksat en række nødvendige udbedringer. Siden da er forskellige aktører kommet til og nye fællesskaber er startet op. Gennem brug af lokationens unikke rammer og afholdelse af forskellige aktiviteter, har fællesskabet omkring Markedshallen fået erfaring med brugen af det store rum. Der er blandt andet afholdt demokrati-festival for unge, Madens Folkemøde, fællesspisninger, workshops og forskellige værksteder er startet op. Samtidig er der sat større projekter i gang eksempelvis samarbejdet med REFA under det nationale Kulturpas forløb, som har udmøntet sig i et 1 årigt samarbejde med FGU elever som målgruppe, samt samarbejdet med Fonden for Socialt Ansvar om opstart af pilotprojektet ”Unge Ravne”, som skal sikre et inkluderende, sundt og trygt miljø for unge på havne-/ungeområdet.</a:t>
            </a:r>
            <a:endParaRPr lang="da-DK" b="1" dirty="0">
              <a:solidFill>
                <a:schemeClr val="tx1"/>
              </a:solidFill>
              <a:latin typeface="Verdana"/>
              <a:ea typeface="Verdana"/>
            </a:endParaRPr>
          </a:p>
          <a:p>
            <a:endParaRPr lang="da-DK" dirty="0">
              <a:solidFill>
                <a:schemeClr val="tx1"/>
              </a:solidFill>
              <a:latin typeface="Verdana"/>
              <a:ea typeface="Verdana"/>
            </a:endParaRPr>
          </a:p>
          <a:p>
            <a:pPr algn="l"/>
            <a:r>
              <a:rPr lang="da-DK" dirty="0">
                <a:latin typeface="Verdana"/>
                <a:ea typeface="Verdana"/>
              </a:rPr>
              <a:t>Der har været EU-projekter i gang, med flere på vej, og samarbejde med lokale virksomheder, foreninger og organisationer er blevet projektets DNA. Potentialet er langt fra udtømt, da entreprenørskab kan opstå på mange måder. Kreative erhverv og håndværk kan integreres på nye bæredygtige måder, som aktiverer civilsamfundet - mens civilsamfundet forankres i nye netværk og samarbejder, som løfter lokalsamfundets engagement og ejerskab.</a:t>
            </a:r>
          </a:p>
          <a:p>
            <a:pPr algn="l"/>
            <a:endParaRPr lang="da-DK">
              <a:latin typeface="Verdana"/>
              <a:ea typeface="Verdana"/>
            </a:endParaRPr>
          </a:p>
          <a:p>
            <a:r>
              <a:rPr lang="da-DK" b="1" dirty="0">
                <a:latin typeface="Verdana"/>
                <a:ea typeface="Verdana"/>
              </a:rPr>
              <a:t>Case: Ungeområde</a:t>
            </a:r>
          </a:p>
          <a:p>
            <a:r>
              <a:rPr lang="da-DK" dirty="0">
                <a:latin typeface="Verdana"/>
                <a:ea typeface="Verdana"/>
              </a:rPr>
              <a:t>Anlægget af ungeområdet Kajen - det første større grønne område på havnen kan realiseres henover vinteren 2025-2026. Der tages udgangspunkt i de ideer, input og tanker, som blev indsamlet under proces "sundparken" i 2023-2024, hvor en gruppe unge blev involveret i at udvikle området. Ungeområdet skal, sammen med Markedshallen, være udgangspunkt for meget af det liv der skal fylde i Havnebyen. Området bliver grønt, får opholds-muligheder og faciliteter og muligheder for aktiviteter og bevægelse. </a:t>
            </a:r>
            <a:endParaRPr lang="en-US" dirty="0">
              <a:latin typeface="Verdana"/>
              <a:ea typeface="Verdana"/>
            </a:endParaRPr>
          </a:p>
          <a:p>
            <a:pPr algn="l"/>
            <a:br>
              <a:rPr lang="en-US" dirty="0">
                <a:latin typeface="Verdana"/>
                <a:ea typeface="Verdana"/>
              </a:rPr>
            </a:br>
            <a:r>
              <a:rPr lang="da-DK" b="1" dirty="0">
                <a:latin typeface="Verdana"/>
                <a:ea typeface="Verdana"/>
              </a:rPr>
              <a:t>Case: Cykel- og Gangbro</a:t>
            </a:r>
            <a:endParaRPr lang="en-US" dirty="0"/>
          </a:p>
          <a:p>
            <a:r>
              <a:rPr lang="da-DK" dirty="0">
                <a:latin typeface="Verdana"/>
                <a:ea typeface="Verdana"/>
              </a:rPr>
              <a:t>Den kommende bro planlægges opført med et udtryk og udseende tæt på den oprindelige Christian den IX’s Bro. Ny teknologi sikrer et minimalt miljøaftryk, både på land og på vand. Med sin længde på 550 meter bliver broen Danmarks længste cykel-gangbro og ny teknolog vil sikre minimalt miljøaftryk. Havneby-projektet afventer svar vedrørende myndigheds-godkendelsen.</a:t>
            </a:r>
          </a:p>
        </p:txBody>
      </p:sp>
      <p:sp>
        <p:nvSpPr>
          <p:cNvPr id="6" name="Pladsholder til tekst 5">
            <a:extLst>
              <a:ext uri="{FF2B5EF4-FFF2-40B4-BE49-F238E27FC236}">
                <a16:creationId xmlns:a16="http://schemas.microsoft.com/office/drawing/2014/main" id="{A4A4DDBF-56CC-5E9B-0F0F-C5A534B9E225}"/>
              </a:ext>
            </a:extLst>
          </p:cNvPr>
          <p:cNvSpPr>
            <a:spLocks noGrp="1"/>
          </p:cNvSpPr>
          <p:nvPr>
            <p:ph type="body" sz="quarter" idx="17"/>
          </p:nvPr>
        </p:nvSpPr>
        <p:spPr>
          <a:xfrm>
            <a:off x="594582" y="3202849"/>
            <a:ext cx="1882808" cy="3016855"/>
          </a:xfrm>
        </p:spPr>
        <p:txBody>
          <a:bodyPr lIns="91440" tIns="45720" rIns="91440" bIns="45720" anchor="t"/>
          <a:lstStyle/>
          <a:p>
            <a:pPr algn="l"/>
            <a:br>
              <a:rPr lang="en-US" dirty="0">
                <a:latin typeface="Verdana"/>
                <a:ea typeface="Verdana"/>
              </a:rPr>
            </a:br>
            <a:endParaRPr lang="en-US" dirty="0">
              <a:latin typeface="Verdana"/>
              <a:ea typeface="Verdana"/>
            </a:endParaRPr>
          </a:p>
        </p:txBody>
      </p:sp>
      <p:sp>
        <p:nvSpPr>
          <p:cNvPr id="7" name="Pladsholder til slidenummer 6">
            <a:extLst>
              <a:ext uri="{FF2B5EF4-FFF2-40B4-BE49-F238E27FC236}">
                <a16:creationId xmlns:a16="http://schemas.microsoft.com/office/drawing/2014/main" id="{0E7F50AB-CA9B-801B-A693-D27DBB79DB25}"/>
              </a:ext>
            </a:extLst>
          </p:cNvPr>
          <p:cNvSpPr>
            <a:spLocks noGrp="1"/>
          </p:cNvSpPr>
          <p:nvPr>
            <p:ph type="sldNum" sz="quarter" idx="4"/>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A302253D-EB53-403A-B8A6-CD8583468AA2}" type="slidenum">
              <a:rPr kumimoji="0" lang="da-DK" sz="800" b="0" i="0" u="none" strike="noStrike" kern="0" cap="none" spc="0" normalizeH="0" baseline="0" noProof="0" smtClean="0">
                <a:ln>
                  <a:noFill/>
                </a:ln>
                <a:solidFill>
                  <a:prstClr val="black">
                    <a:tint val="75000"/>
                  </a:prstClr>
                </a:solidFill>
                <a:effectLst/>
                <a:uLnTx/>
                <a:uFillTx/>
                <a:latin typeface="Verdana" panose="020B0604030504040204" pitchFamily="34" charset="0"/>
                <a:ea typeface="Verdana" panose="020B0604030504040204" pitchFamily="34" charset="0"/>
              </a:rPr>
              <a:pPr marL="0" marR="0" lvl="0" indent="0" algn="ctr" defTabSz="914400" eaLnBrk="1" fontAlgn="auto" latinLnBrk="0" hangingPunct="1">
                <a:lnSpc>
                  <a:spcPct val="100000"/>
                </a:lnSpc>
                <a:spcBef>
                  <a:spcPts val="0"/>
                </a:spcBef>
                <a:spcAft>
                  <a:spcPts val="0"/>
                </a:spcAft>
                <a:buClrTx/>
                <a:buSzTx/>
                <a:buFontTx/>
                <a:buNone/>
                <a:tabLst/>
                <a:defRPr/>
              </a:pPr>
              <a:t>3</a:t>
            </a:fld>
            <a:endParaRPr kumimoji="0" lang="da-DK" sz="800" b="0" i="0" u="none" strike="noStrike" kern="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08112111"/>
      </p:ext>
    </p:extLst>
  </p:cSld>
  <p:clrMapOvr>
    <a:masterClrMapping/>
  </p:clrMapOvr>
</p:sld>
</file>

<file path=ppt/theme/theme1.xml><?xml version="1.0" encoding="utf-8"?>
<a:theme xmlns:a="http://schemas.openxmlformats.org/drawingml/2006/main" name="Det gode børneli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t godt erhvervskli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øn omstill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mmunen som attraktiv arbejdspla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urisme og bosæt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msorg og sundhedsfrem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516848472806E4DB4EBEE5EBD43815D" ma:contentTypeVersion="4" ma:contentTypeDescription="Opret et nyt dokument." ma:contentTypeScope="" ma:versionID="a7c03a1f95c40d3c2dc053fcca7df236">
  <xsd:schema xmlns:xsd="http://www.w3.org/2001/XMLSchema" xmlns:xs="http://www.w3.org/2001/XMLSchema" xmlns:p="http://schemas.microsoft.com/office/2006/metadata/properties" xmlns:ns2="2627c3b2-8a31-4bef-80a9-46aabab4bfcd" targetNamespace="http://schemas.microsoft.com/office/2006/metadata/properties" ma:root="true" ma:fieldsID="60a6993c9baad771f9691ae707829878" ns2:_="">
    <xsd:import namespace="2627c3b2-8a31-4bef-80a9-46aabab4bfc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27c3b2-8a31-4bef-80a9-46aabab4b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6942A6-07E5-4766-BE54-ACC32C325324}">
  <ds:schemaRefs>
    <ds:schemaRef ds:uri="http://schemas.microsoft.com/sharepoint/v3/contenttype/forms"/>
  </ds:schemaRefs>
</ds:datastoreItem>
</file>

<file path=customXml/itemProps2.xml><?xml version="1.0" encoding="utf-8"?>
<ds:datastoreItem xmlns:ds="http://schemas.openxmlformats.org/officeDocument/2006/customXml" ds:itemID="{AF12B0C1-71F8-4363-8D3C-5481C43319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27c3b2-8a31-4bef-80a9-46aabab4bf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F40C4B-B804-4A97-BF91-3BF0769FBC1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2627c3b2-8a31-4bef-80a9-46aabab4bfcd"/>
    <ds:schemaRef ds:uri="http://purl.org/dc/dcmitype/"/>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237bb9cd-925c-41fc-aa3b-71395d0ab97b}" enabled="0" method="" siteId="{237bb9cd-925c-41fc-aa3b-71395d0ab97b}" removed="1"/>
</clbl:labelList>
</file>

<file path=docProps/app.xml><?xml version="1.0" encoding="utf-8"?>
<Properties xmlns="http://schemas.openxmlformats.org/officeDocument/2006/extended-properties" xmlns:vt="http://schemas.openxmlformats.org/officeDocument/2006/docPropsVTypes">
  <Template/>
  <TotalTime>3247</TotalTime>
  <Words>1017</Words>
  <Application>Microsoft Office PowerPoint</Application>
  <PresentationFormat>A4-papir (210 x 297 mm)</PresentationFormat>
  <Paragraphs>56</Paragraphs>
  <Slides>3</Slides>
  <Notes>0</Notes>
  <HiddenSlides>0</HiddenSlides>
  <MMClips>0</MMClips>
  <ScaleCrop>false</ScaleCrop>
  <HeadingPairs>
    <vt:vector size="6" baseType="variant">
      <vt:variant>
        <vt:lpstr>Benyttede skrifttyper</vt:lpstr>
      </vt:variant>
      <vt:variant>
        <vt:i4>4</vt:i4>
      </vt:variant>
      <vt:variant>
        <vt:lpstr>Tema</vt:lpstr>
      </vt:variant>
      <vt:variant>
        <vt:i4>7</vt:i4>
      </vt:variant>
      <vt:variant>
        <vt:lpstr>Slidetitler</vt:lpstr>
      </vt:variant>
      <vt:variant>
        <vt:i4>3</vt:i4>
      </vt:variant>
    </vt:vector>
  </HeadingPairs>
  <TitlesOfParts>
    <vt:vector size="14" baseType="lpstr">
      <vt:lpstr>Arial</vt:lpstr>
      <vt:lpstr>Calibri</vt:lpstr>
      <vt:lpstr>Impact</vt:lpstr>
      <vt:lpstr>Verdana</vt:lpstr>
      <vt:lpstr>Det gode børneliv</vt:lpstr>
      <vt:lpstr>Et godt erhvervsklima</vt:lpstr>
      <vt:lpstr>Grøn omstilling</vt:lpstr>
      <vt:lpstr>Kommunen som attraktiv arbejdsplads</vt:lpstr>
      <vt:lpstr>Turisme og bosætning</vt:lpstr>
      <vt:lpstr>Omsorg og sundhedsfremme</vt:lpstr>
      <vt:lpstr>Brugerdefineret design</vt:lpstr>
      <vt:lpstr>PowerPoint-præsentation</vt:lpstr>
      <vt:lpstr>PowerPoint-præsentation</vt:lpstr>
      <vt:lpstr>PowerPoint-præsentation</vt:lpstr>
    </vt:vector>
  </TitlesOfParts>
  <Company>Guldborgsund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Lene Olsen</dc:creator>
  <dc:description/>
  <cp:lastModifiedBy>Lone Gjerulff Bak</cp:lastModifiedBy>
  <cp:revision>79</cp:revision>
  <cp:lastPrinted>2023-02-24T07:54:19Z</cp:lastPrinted>
  <dcterms:created xsi:type="dcterms:W3CDTF">2023-02-20T13:38:19Z</dcterms:created>
  <dcterms:modified xsi:type="dcterms:W3CDTF">2025-10-30T08:48:18Z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0x0101005516848472806E4DB4EBEE5EBD43815D</vt:lpwstr>
  </property>
  <property fmtid="{D5CDD505-2E9C-101B-9397-08002B2CF9AE}" pid="3" name="Created">
    <vt:filetime>2023-02-20T00:00:00Z</vt:filetime>
  </property>
  <property fmtid="{D5CDD505-2E9C-101B-9397-08002B2CF9AE}" pid="4" name="Creator">
    <vt:lpwstr>Acrobat PDFMaker 22 til Word</vt:lpwstr>
  </property>
  <property fmtid="{D5CDD505-2E9C-101B-9397-08002B2CF9AE}" pid="5" name="LastSaved">
    <vt:filetime>2023-02-20T00:00:00Z</vt:filetime>
  </property>
  <property fmtid="{D5CDD505-2E9C-101B-9397-08002B2CF9AE}" pid="6" name="MediaServiceImageTags">
    <vt:lpwstr/>
  </property>
  <property fmtid="{D5CDD505-2E9C-101B-9397-08002B2CF9AE}" pid="7" name="Producer">
    <vt:lpwstr>Adobe PDF Library 22.3.86</vt:lpwstr>
  </property>
  <property fmtid="{D5CDD505-2E9C-101B-9397-08002B2CF9AE}" pid="8" name="SourceModified">
    <vt:lpwstr>D:20230220133151</vt:lpwstr>
  </property>
</Properties>
</file>