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8" r:id="rId4"/>
    <p:sldMasterId id="2147483694" r:id="rId5"/>
    <p:sldMasterId id="2147483702" r:id="rId6"/>
    <p:sldMasterId id="2147483710" r:id="rId7"/>
    <p:sldMasterId id="2147483686" r:id="rId8"/>
    <p:sldMasterId id="2147483718" r:id="rId9"/>
    <p:sldMasterId id="2147483795" r:id="rId10"/>
  </p:sldMasterIdLst>
  <p:notesMasterIdLst>
    <p:notesMasterId r:id="rId14"/>
  </p:notesMasterIdLst>
  <p:handoutMasterIdLst>
    <p:handoutMasterId r:id="rId15"/>
  </p:handoutMasterIdLst>
  <p:sldIdLst>
    <p:sldId id="273" r:id="rId11"/>
    <p:sldId id="275" r:id="rId12"/>
    <p:sldId id="278" r:id="rId13"/>
  </p:sldIdLst>
  <p:sldSz cx="9906000" cy="6858000" type="A4"/>
  <p:notesSz cx="9926638" cy="6797675"/>
  <p:defaultTextStyle>
    <a:defPPr>
      <a:defRPr kern="0"/>
    </a:defPPr>
  </p:defaultTextStyle>
  <p:extLst>
    <p:ext uri="{EFAFB233-063F-42B5-8137-9DF3F51BA10A}">
      <p15:sldGuideLst xmlns:p15="http://schemas.microsoft.com/office/powerpoint/2012/main">
        <p15:guide id="1" orient="horz" pos="2612" userDrawn="1">
          <p15:clr>
            <a:srgbClr val="A4A3A4"/>
          </p15:clr>
        </p15:guide>
        <p15:guide id="2" pos="20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E26"/>
    <a:srgbClr val="98332E"/>
    <a:srgbClr val="81824D"/>
    <a:srgbClr val="710B8E"/>
    <a:srgbClr val="3E6D89"/>
    <a:srgbClr val="9F4520"/>
    <a:srgbClr val="3D6C3A"/>
    <a:srgbClr val="A6A6A6"/>
    <a:srgbClr val="828282"/>
    <a:srgbClr val="D3E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D77919-8B20-4968-9899-E9DD88E11A9E}" v="2" dt="2025-09-17T13:14:51.4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91" d="100"/>
          <a:sy n="91" d="100"/>
        </p:scale>
        <p:origin x="1866" y="306"/>
      </p:cViewPr>
      <p:guideLst>
        <p:guide orient="horz" pos="2612"/>
        <p:guide pos="200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na Roin" userId="30472e0a-ce86-48af-9996-5d2052f4b851" providerId="ADAL" clId="{81D77919-8B20-4968-9899-E9DD88E11A9E}"/>
    <pc:docChg chg="undo custSel modSld modMainMaster">
      <pc:chgData name="Birna Roin" userId="30472e0a-ce86-48af-9996-5d2052f4b851" providerId="ADAL" clId="{81D77919-8B20-4968-9899-E9DD88E11A9E}" dt="2025-09-17T13:15:07.574" v="113" actId="20577"/>
      <pc:docMkLst>
        <pc:docMk/>
      </pc:docMkLst>
      <pc:sldChg chg="modSp mod">
        <pc:chgData name="Birna Roin" userId="30472e0a-ce86-48af-9996-5d2052f4b851" providerId="ADAL" clId="{81D77919-8B20-4968-9899-E9DD88E11A9E}" dt="2025-09-17T13:11:01.263" v="105" actId="6549"/>
        <pc:sldMkLst>
          <pc:docMk/>
          <pc:sldMk cId="1221587000" sldId="273"/>
        </pc:sldMkLst>
        <pc:spChg chg="mod">
          <ac:chgData name="Birna Roin" userId="30472e0a-ce86-48af-9996-5d2052f4b851" providerId="ADAL" clId="{81D77919-8B20-4968-9899-E9DD88E11A9E}" dt="2025-09-17T13:11:01.263" v="105" actId="6549"/>
          <ac:spMkLst>
            <pc:docMk/>
            <pc:sldMk cId="1221587000" sldId="273"/>
            <ac:spMk id="8" creationId="{E8C6EDE3-384C-A4D8-BA04-95FD4065883E}"/>
          </ac:spMkLst>
        </pc:spChg>
      </pc:sldChg>
      <pc:sldChg chg="modSp mod">
        <pc:chgData name="Birna Roin" userId="30472e0a-ce86-48af-9996-5d2052f4b851" providerId="ADAL" clId="{81D77919-8B20-4968-9899-E9DD88E11A9E}" dt="2025-09-17T13:15:02.919" v="112" actId="20577"/>
        <pc:sldMkLst>
          <pc:docMk/>
          <pc:sldMk cId="3215736732" sldId="275"/>
        </pc:sldMkLst>
        <pc:spChg chg="mod">
          <ac:chgData name="Birna Roin" userId="30472e0a-ce86-48af-9996-5d2052f4b851" providerId="ADAL" clId="{81D77919-8B20-4968-9899-E9DD88E11A9E}" dt="2025-09-17T13:15:02.919" v="112" actId="20577"/>
          <ac:spMkLst>
            <pc:docMk/>
            <pc:sldMk cId="3215736732" sldId="275"/>
            <ac:spMk id="4" creationId="{254D0855-48E0-6D17-D996-1EB8995BD6CE}"/>
          </ac:spMkLst>
        </pc:spChg>
      </pc:sldChg>
      <pc:sldChg chg="modSp mod">
        <pc:chgData name="Birna Roin" userId="30472e0a-ce86-48af-9996-5d2052f4b851" providerId="ADAL" clId="{81D77919-8B20-4968-9899-E9DD88E11A9E}" dt="2025-09-17T13:15:07.574" v="113" actId="20577"/>
        <pc:sldMkLst>
          <pc:docMk/>
          <pc:sldMk cId="2908112111" sldId="276"/>
        </pc:sldMkLst>
        <pc:spChg chg="mod">
          <ac:chgData name="Birna Roin" userId="30472e0a-ce86-48af-9996-5d2052f4b851" providerId="ADAL" clId="{81D77919-8B20-4968-9899-E9DD88E11A9E}" dt="2025-09-17T13:15:07.574" v="113" actId="20577"/>
          <ac:spMkLst>
            <pc:docMk/>
            <pc:sldMk cId="2908112111" sldId="276"/>
            <ac:spMk id="4" creationId="{2E0AEC4A-E8FC-3576-C287-5B7630419B18}"/>
          </ac:spMkLst>
        </pc:spChg>
      </pc:sldChg>
      <pc:sldMasterChg chg="modSp mod">
        <pc:chgData name="Birna Roin" userId="30472e0a-ce86-48af-9996-5d2052f4b851" providerId="ADAL" clId="{81D77919-8B20-4968-9899-E9DD88E11A9E}" dt="2025-09-17T13:10:04.440" v="53" actId="20577"/>
        <pc:sldMasterMkLst>
          <pc:docMk/>
          <pc:sldMasterMk cId="1512412186" sldId="2147483694"/>
        </pc:sldMasterMkLst>
        <pc:spChg chg="mod">
          <ac:chgData name="Birna Roin" userId="30472e0a-ce86-48af-9996-5d2052f4b851" providerId="ADAL" clId="{81D77919-8B20-4968-9899-E9DD88E11A9E}" dt="2025-09-17T13:10:04.440" v="53" actId="20577"/>
          <ac:spMkLst>
            <pc:docMk/>
            <pc:sldMasterMk cId="1512412186" sldId="2147483694"/>
            <ac:spMk id="7" creationId="{E9779036-C0AA-A37A-FD15-64DDF1143997}"/>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AC48EF0-E68D-FDF0-B3E0-81E57F951EB1}"/>
              </a:ext>
            </a:extLst>
          </p:cNvPr>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a:extLst>
              <a:ext uri="{FF2B5EF4-FFF2-40B4-BE49-F238E27FC236}">
                <a16:creationId xmlns:a16="http://schemas.microsoft.com/office/drawing/2014/main" id="{AB94E643-96C4-83B6-2FD6-DFA60166555E}"/>
              </a:ext>
            </a:extLst>
          </p:cNvPr>
          <p:cNvSpPr>
            <a:spLocks noGrp="1"/>
          </p:cNvSpPr>
          <p:nvPr>
            <p:ph type="dt" sz="quarter" idx="1"/>
          </p:nvPr>
        </p:nvSpPr>
        <p:spPr>
          <a:xfrm>
            <a:off x="5623523" y="0"/>
            <a:ext cx="4300168" cy="341026"/>
          </a:xfrm>
          <a:prstGeom prst="rect">
            <a:avLst/>
          </a:prstGeom>
        </p:spPr>
        <p:txBody>
          <a:bodyPr vert="horz" lIns="83759" tIns="41880" rIns="83759" bIns="41880" rtlCol="0"/>
          <a:lstStyle>
            <a:lvl1pPr algn="r">
              <a:defRPr sz="1100"/>
            </a:lvl1pPr>
          </a:lstStyle>
          <a:p>
            <a:fld id="{87F076BD-4553-4CA9-B080-B7FCAC2B1AB2}" type="datetimeFigureOut">
              <a:rPr lang="da-DK" smtClean="0"/>
              <a:t>24-10-2025</a:t>
            </a:fld>
            <a:endParaRPr lang="da-DK"/>
          </a:p>
        </p:txBody>
      </p:sp>
      <p:sp>
        <p:nvSpPr>
          <p:cNvPr id="4" name="Pladsholder til sidefod 3">
            <a:extLst>
              <a:ext uri="{FF2B5EF4-FFF2-40B4-BE49-F238E27FC236}">
                <a16:creationId xmlns:a16="http://schemas.microsoft.com/office/drawing/2014/main" id="{87592BC8-8605-BD9E-2349-A5E20C36EF13}"/>
              </a:ext>
            </a:extLst>
          </p:cNvPr>
          <p:cNvSpPr>
            <a:spLocks noGrp="1"/>
          </p:cNvSpPr>
          <p:nvPr>
            <p:ph type="ftr" sz="quarter" idx="2"/>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5" name="Pladsholder til slidenummer 4">
            <a:extLst>
              <a:ext uri="{FF2B5EF4-FFF2-40B4-BE49-F238E27FC236}">
                <a16:creationId xmlns:a16="http://schemas.microsoft.com/office/drawing/2014/main" id="{D5B46381-AD7A-2315-8BB5-A28E432798EB}"/>
              </a:ext>
            </a:extLst>
          </p:cNvPr>
          <p:cNvSpPr>
            <a:spLocks noGrp="1"/>
          </p:cNvSpPr>
          <p:nvPr>
            <p:ph type="sldNum" sz="quarter" idx="3"/>
          </p:nvPr>
        </p:nvSpPr>
        <p:spPr>
          <a:xfrm>
            <a:off x="5623523" y="6456650"/>
            <a:ext cx="4300168" cy="341025"/>
          </a:xfrm>
          <a:prstGeom prst="rect">
            <a:avLst/>
          </a:prstGeom>
        </p:spPr>
        <p:txBody>
          <a:bodyPr vert="horz" lIns="83759" tIns="41880" rIns="83759" bIns="41880" rtlCol="0" anchor="b"/>
          <a:lstStyle>
            <a:lvl1pPr algn="r">
              <a:defRPr sz="1100"/>
            </a:lvl1pPr>
          </a:lstStyle>
          <a:p>
            <a:fld id="{2006613D-4AB4-4534-8E91-5FC35C5FB66D}" type="slidenum">
              <a:rPr lang="da-DK" smtClean="0"/>
              <a:t>‹nr.›</a:t>
            </a:fld>
            <a:endParaRPr lang="da-DK"/>
          </a:p>
        </p:txBody>
      </p:sp>
    </p:spTree>
    <p:extLst>
      <p:ext uri="{BB962C8B-B14F-4D97-AF65-F5344CB8AC3E}">
        <p14:creationId xmlns:p14="http://schemas.microsoft.com/office/powerpoint/2010/main" val="91686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A18C3F41-6108-413E-8ABE-726C36449FEF}" type="datetimeFigureOut">
              <a:rPr lang="da-DK" smtClean="0"/>
              <a:t>24-10-2025</a:t>
            </a:fld>
            <a:endParaRPr lang="da-DK"/>
          </a:p>
        </p:txBody>
      </p:sp>
      <p:sp>
        <p:nvSpPr>
          <p:cNvPr id="4" name="Pladsholder til slidebillede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83759" tIns="41880" rIns="83759" bIns="41880" rtlCol="0" anchor="ctr"/>
          <a:lstStyle/>
          <a:p>
            <a:endParaRPr lang="da-DK"/>
          </a:p>
        </p:txBody>
      </p:sp>
      <p:sp>
        <p:nvSpPr>
          <p:cNvPr id="5" name="Pladsholder til noter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7" name="Pladsholder til slidenummer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54C9112A-3A55-4AAE-8387-3ACAB56B0B6F}" type="slidenum">
              <a:rPr lang="da-DK" smtClean="0"/>
              <a:t>‹nr.›</a:t>
            </a:fld>
            <a:endParaRPr lang="da-DK"/>
          </a:p>
        </p:txBody>
      </p:sp>
    </p:spTree>
    <p:extLst>
      <p:ext uri="{BB962C8B-B14F-4D97-AF65-F5344CB8AC3E}">
        <p14:creationId xmlns:p14="http://schemas.microsoft.com/office/powerpoint/2010/main" val="369939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101D43A3-F184-03F9-D9D6-C99B099B9FB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81411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51316"/>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6" name="Pladsholder til slidenummer 5">
            <a:extLst>
              <a:ext uri="{FF2B5EF4-FFF2-40B4-BE49-F238E27FC236}">
                <a16:creationId xmlns:a16="http://schemas.microsoft.com/office/drawing/2014/main" id="{B53C8245-FBEE-CDF7-998C-31FC7C893F0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490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81891" y="86995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81891" y="1068388"/>
            <a:ext cx="8720859" cy="5140083"/>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sp>
        <p:nvSpPr>
          <p:cNvPr id="2" name="Pladsholder til slidenummer 5">
            <a:extLst>
              <a:ext uri="{FF2B5EF4-FFF2-40B4-BE49-F238E27FC236}">
                <a16:creationId xmlns:a16="http://schemas.microsoft.com/office/drawing/2014/main" id="{30E4171C-5317-E8DB-648D-9CCECB6DC1A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67207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CC37D94-D5BE-77AE-6563-8D2776BAA57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938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5D480C1-843B-361D-65D1-3753EBB9630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8509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40B6901C-8B92-E941-E03A-4C56001D7E4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90862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127019C-8E87-F3AD-63A2-86682786023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3573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F24F9126-488D-0A0B-8761-5D212672A0E9}"/>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E1988F10-06AC-A2F4-E939-ADEE40B5E0E8}"/>
              </a:ext>
            </a:extLst>
          </p:cNvPr>
          <p:cNvSpPr>
            <a:spLocks noGrp="1"/>
          </p:cNvSpPr>
          <p:nvPr>
            <p:ph type="body" sz="quarter" idx="17"/>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8A5D1891-35EF-425C-D684-326C681DE718}"/>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2692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61466805-CF5A-FDCF-421A-5099E7BCAEA8}"/>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980EE6FA-B1DA-D925-54D4-7D090FBDDB87}"/>
              </a:ext>
            </a:extLst>
          </p:cNvPr>
          <p:cNvSpPr>
            <a:spLocks noGrp="1"/>
          </p:cNvSpPr>
          <p:nvPr>
            <p:ph type="body" sz="quarter" idx="18"/>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9621E248-83B2-9E32-3ACA-4FC3ACB214F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162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C7BF90DA-1A76-A12C-A954-B6535E962B3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267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3641367-FE9C-5DDC-84B0-C6B915703B6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4561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AC56C01F-00AF-2C14-403E-3D9475149B04}"/>
              </a:ext>
            </a:extLst>
          </p:cNvPr>
          <p:cNvSpPr>
            <a:spLocks noGrp="1"/>
          </p:cNvSpPr>
          <p:nvPr>
            <p:ph type="body" sz="quarter" idx="17"/>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0424AB1-2AD7-9CAB-D475-14155051134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24740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E09C2E79-5263-6288-312A-2FE280049C4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4462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8A753F51-F378-EAB7-2FD5-1CA582134A9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7939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33651934-1866-B489-D88D-CE10235A388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443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Pladsholder til tekst 20">
            <a:extLst>
              <a:ext uri="{FF2B5EF4-FFF2-40B4-BE49-F238E27FC236}">
                <a16:creationId xmlns:a16="http://schemas.microsoft.com/office/drawing/2014/main" id="{668A504B-F44C-54A2-5E73-5ECFDBACD402}"/>
              </a:ext>
            </a:extLst>
          </p:cNvPr>
          <p:cNvSpPr>
            <a:spLocks noGrp="1"/>
          </p:cNvSpPr>
          <p:nvPr>
            <p:ph type="body" sz="quarter" idx="17" hasCustomPrompt="1"/>
          </p:nvPr>
        </p:nvSpPr>
        <p:spPr>
          <a:xfrm>
            <a:off x="594628" y="86983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5" name="Pladsholder til tekst 13">
            <a:extLst>
              <a:ext uri="{FF2B5EF4-FFF2-40B4-BE49-F238E27FC236}">
                <a16:creationId xmlns:a16="http://schemas.microsoft.com/office/drawing/2014/main" id="{9F757954-76A5-BF96-1673-A0AA8EBDCD5B}"/>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tekst 13">
            <a:extLst>
              <a:ext uri="{FF2B5EF4-FFF2-40B4-BE49-F238E27FC236}">
                <a16:creationId xmlns:a16="http://schemas.microsoft.com/office/drawing/2014/main" id="{4E45B5E2-00E6-F625-4186-42D0BB873018}"/>
              </a:ext>
            </a:extLst>
          </p:cNvPr>
          <p:cNvSpPr>
            <a:spLocks noGrp="1"/>
          </p:cNvSpPr>
          <p:nvPr>
            <p:ph type="body" sz="quarter" idx="19"/>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slidenummer 5">
            <a:extLst>
              <a:ext uri="{FF2B5EF4-FFF2-40B4-BE49-F238E27FC236}">
                <a16:creationId xmlns:a16="http://schemas.microsoft.com/office/drawing/2014/main" id="{8EDCC9D3-939F-6DAF-57E7-D74ACDBAF2A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725894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E7A2A068-1524-8DE9-642F-12E7643C0DA7}"/>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FDA714FC-3671-F071-A7C3-3910680C7C42}"/>
              </a:ext>
            </a:extLst>
          </p:cNvPr>
          <p:cNvSpPr>
            <a:spLocks noGrp="1"/>
          </p:cNvSpPr>
          <p:nvPr>
            <p:ph type="body" sz="quarter" idx="18"/>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1301BC60-CEA4-677B-4AC5-3E2D4592B89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27589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39796E78-CD8E-E42F-B44D-586E30A2926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480625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4A1E0C4-B476-9540-FA9F-F230A249251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08842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927807F8-23F0-208A-2D74-E7330360938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3632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BC207817-DB14-A585-4CB7-B6703AC0F2A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40353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764A2992-302C-817C-2B71-51F4B819300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0941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8E3C4D6D-42B9-1E79-4F54-56F85A3B599B}"/>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103A743A-4466-B4EF-99CD-17197D15941F}"/>
              </a:ext>
            </a:extLst>
          </p:cNvPr>
          <p:cNvSpPr>
            <a:spLocks noGrp="1"/>
          </p:cNvSpPr>
          <p:nvPr>
            <p:ph type="body" sz="quarter" idx="18"/>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DB75C0EC-7FA3-4F37-A6AD-769DABFD8B2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44505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065BBB31-1DA0-F1E7-9638-9D239A046EF4}"/>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8F2A578-31CF-F5C7-A7C2-B13DD7AA387C}"/>
              </a:ext>
            </a:extLst>
          </p:cNvPr>
          <p:cNvSpPr>
            <a:spLocks noGrp="1"/>
          </p:cNvSpPr>
          <p:nvPr>
            <p:ph type="body" sz="quarter" idx="17"/>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23B1D6C1-0FE2-46C5-A8D2-0AE1A70572E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15106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9BEAED30-D052-BDDE-AE70-B49E5F006C90}"/>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7DC5F740-88AB-7EB2-2015-E9C049CF7870}"/>
              </a:ext>
            </a:extLst>
          </p:cNvPr>
          <p:cNvSpPr>
            <a:spLocks noGrp="1"/>
          </p:cNvSpPr>
          <p:nvPr>
            <p:ph type="body" sz="quarter" idx="18"/>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003FF40-2C7B-9652-E3B0-9D417043269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008300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2D2CB8F3-950B-8911-A582-778447D7C02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687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666A5C9-8D89-C0F9-D4CE-C055C720C8A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906639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9655865-798D-C8B3-DE35-AA07A867D25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40516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FA484533-D1D7-7B9B-670F-DB9BA220AC0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95194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7F2B58B-C79F-B2A3-2C65-05BB32E77260}"/>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014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6788CA7D-616B-C967-157F-91CF04022B83}"/>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6F7B93D-C56A-08D9-4279-3E8A554A7D0E}"/>
              </a:ext>
            </a:extLst>
          </p:cNvPr>
          <p:cNvSpPr>
            <a:spLocks noGrp="1"/>
          </p:cNvSpPr>
          <p:nvPr>
            <p:ph type="body" sz="quarter" idx="17"/>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1D9BD210-5A9E-C302-8B24-6BB7A31504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62738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B63FF7D8-98E3-7045-CED0-AD53817EC222}"/>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6FF37C9A-C779-9B19-0750-54626243241C}"/>
              </a:ext>
            </a:extLst>
          </p:cNvPr>
          <p:cNvSpPr>
            <a:spLocks noGrp="1"/>
          </p:cNvSpPr>
          <p:nvPr>
            <p:ph type="body" sz="quarter" idx="18"/>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2C0FC64-7162-1F44-9F7D-1CA6CB06820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833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87B059A-2CE7-8D9B-34CB-59E5A002539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07234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473DD9B3-A005-1107-6D85-CB194B2EB71F}"/>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071655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0AD55BB9-38C6-A020-BEA4-5CC2C7C03E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1248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14F9EAA-E282-6502-3DBA-DB05589AB61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86950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58865067-EEB7-3045-9143-767286A83BA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94118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4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BF0C3B6-EC02-58CA-E199-EB350731740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7438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lang="da-DK" sz="800" spc="-18" dirty="0">
                <a:latin typeface="Verdana"/>
                <a:ea typeface="Verdana" panose="020B0604030504040204" pitchFamily="34" charset="0"/>
                <a:cs typeface="Verdana"/>
              </a:defRPr>
            </a:lvl1pPr>
          </a:lstStyle>
          <a:p>
            <a:pPr marL="88100" lvl="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F8EE3CE-11EE-40A9-C7FD-A3CB4AE2AD3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756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7F290270-D1F4-F2B0-BCB2-3863EF6A390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585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231821D0-A1AF-D25C-0CE3-B151F8F2E29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7048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63759"/>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5" name="Pladsholder til slidenummer 5">
            <a:extLst>
              <a:ext uri="{FF2B5EF4-FFF2-40B4-BE49-F238E27FC236}">
                <a16:creationId xmlns:a16="http://schemas.microsoft.com/office/drawing/2014/main" id="{89F2A62D-4B0A-7FEA-3CA3-D02C4B38668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354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5954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8332E"/>
                </a:solidFill>
                <a:latin typeface="Verdana"/>
                <a:cs typeface="Verdana"/>
              </a:rPr>
              <a:t>Det gode børneliv</a:t>
            </a:r>
            <a:endParaRPr sz="1200">
              <a:solidFill>
                <a:srgbClr val="98332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DD3236AF-583D-1616-1B32-71600671ACF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07720263"/>
      </p:ext>
    </p:extLst>
  </p:cSld>
  <p:clrMap bg1="lt1" tx1="dk1" bg2="lt2" tx2="dk2" accent1="accent1" accent2="accent2" accent3="accent3" accent4="accent4" accent5="accent5" accent6="accent6" hlink="hlink" folHlink="folHlink"/>
  <p:sldLayoutIdLst>
    <p:sldLayoutId id="2147483679" r:id="rId1"/>
    <p:sldLayoutId id="2147483759" r:id="rId2"/>
    <p:sldLayoutId id="2147483760" r:id="rId3"/>
    <p:sldLayoutId id="2147483761" r:id="rId4"/>
    <p:sldLayoutId id="2147483762" r:id="rId5"/>
    <p:sldLayoutId id="2147483763" r:id="rId6"/>
    <p:sldLayoutId id="214748376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7" y="384416"/>
            <a:ext cx="6028818" cy="196294"/>
          </a:xfrm>
          <a:prstGeom prst="rect">
            <a:avLst/>
          </a:prstGeom>
        </p:spPr>
        <p:txBody>
          <a:bodyPr vert="horz" wrap="square" lIns="0" tIns="11516" rIns="0" bIns="0" rtlCol="0">
            <a:spAutoFit/>
          </a:bodyPr>
          <a:lstStyle/>
          <a:p>
            <a:pPr marL="11516">
              <a:spcBef>
                <a:spcPts val="91"/>
              </a:spcBef>
            </a:pPr>
            <a:r>
              <a:rPr lang="da-DK" sz="1200" b="1" dirty="0">
                <a:latin typeface="Verdana"/>
                <a:cs typeface="Verdana"/>
              </a:rPr>
              <a:t>Teknik, Klima og Miljøudvalget</a:t>
            </a:r>
            <a:endParaRPr sz="1200" dirty="0">
              <a:solidFill>
                <a:srgbClr val="AD8E26"/>
              </a:solidFill>
              <a:latin typeface="Verdana"/>
              <a:cs typeface="Verdana"/>
            </a:endParaRPr>
          </a:p>
        </p:txBody>
      </p:sp>
      <p:sp>
        <p:nvSpPr>
          <p:cNvPr id="2" name="Pladsholder til slidenummer 5">
            <a:extLst>
              <a:ext uri="{FF2B5EF4-FFF2-40B4-BE49-F238E27FC236}">
                <a16:creationId xmlns:a16="http://schemas.microsoft.com/office/drawing/2014/main" id="{E78870CC-D427-F402-9FEF-5190B96BB23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512412186"/>
      </p:ext>
    </p:extLst>
  </p:cSld>
  <p:clrMap bg1="lt1" tx1="dk1" bg2="lt2" tx2="dk2" accent1="accent1" accent2="accent2" accent3="accent3" accent4="accent4" accent5="accent5" accent6="accent6" hlink="hlink" folHlink="folHlink"/>
  <p:sldLayoutIdLst>
    <p:sldLayoutId id="2147483695" r:id="rId1"/>
    <p:sldLayoutId id="2147483771" r:id="rId2"/>
    <p:sldLayoutId id="2147483772" r:id="rId3"/>
    <p:sldLayoutId id="2147483773" r:id="rId4"/>
    <p:sldLayoutId id="2147483774" r:id="rId5"/>
    <p:sldLayoutId id="2147483775" r:id="rId6"/>
    <p:sldLayoutId id="214748377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38991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81824D"/>
                </a:solidFill>
                <a:latin typeface="Verdana"/>
                <a:cs typeface="Verdana"/>
              </a:rPr>
              <a:t>Grøn omstilling</a:t>
            </a:r>
            <a:endParaRPr sz="1200">
              <a:solidFill>
                <a:srgbClr val="81824D"/>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C638B8EC-B4CD-4058-A028-1A9488D8734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10885371"/>
      </p:ext>
    </p:extLst>
  </p:cSld>
  <p:clrMap bg1="lt1" tx1="dk1" bg2="lt2" tx2="dk2" accent1="accent1" accent2="accent2" accent3="accent3" accent4="accent4" accent5="accent5" accent6="accent6" hlink="hlink" folHlink="folHlink"/>
  <p:sldLayoutIdLst>
    <p:sldLayoutId id="2147483703" r:id="rId1"/>
    <p:sldLayoutId id="2147483777" r:id="rId2"/>
    <p:sldLayoutId id="2147483778" r:id="rId3"/>
    <p:sldLayoutId id="2147483779" r:id="rId4"/>
    <p:sldLayoutId id="2147483780" r:id="rId5"/>
    <p:sldLayoutId id="2147483781" r:id="rId6"/>
    <p:sldLayoutId id="2147483782"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541096"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710B8E"/>
                </a:solidFill>
                <a:latin typeface="Verdana"/>
                <a:cs typeface="Verdana"/>
              </a:rPr>
              <a:t>Kommunen som attraktiv arbejdsplads</a:t>
            </a:r>
            <a:endParaRPr sz="1200">
              <a:solidFill>
                <a:srgbClr val="710B8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34C873D2-A61C-75E0-575D-90E779C2B57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50546939"/>
      </p:ext>
    </p:extLst>
  </p:cSld>
  <p:clrMap bg1="lt1" tx1="dk1" bg2="lt2" tx2="dk2" accent1="accent1" accent2="accent2" accent3="accent3" accent4="accent4" accent5="accent5" accent6="accent6" hlink="hlink" folHlink="folHlink"/>
  <p:sldLayoutIdLst>
    <p:sldLayoutId id="2147483711" r:id="rId1"/>
    <p:sldLayoutId id="2147483783" r:id="rId2"/>
    <p:sldLayoutId id="2147483784" r:id="rId3"/>
    <p:sldLayoutId id="2147483785" r:id="rId4"/>
    <p:sldLayoutId id="2147483786" r:id="rId5"/>
    <p:sldLayoutId id="2147483787" r:id="rId6"/>
    <p:sldLayoutId id="214748378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41957"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3D6C3A"/>
                </a:solidFill>
                <a:latin typeface="Verdana"/>
                <a:cs typeface="Verdana"/>
              </a:rPr>
              <a:t>Turisme og bosætning</a:t>
            </a:r>
            <a:endParaRPr sz="1200">
              <a:solidFill>
                <a:srgbClr val="3D6C3A"/>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99FE4559-9695-D845-E08B-F4EAB19C5C1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1850758"/>
      </p:ext>
    </p:extLst>
  </p:cSld>
  <p:clrMap bg1="lt1" tx1="dk1" bg2="lt2" tx2="dk2" accent1="accent1" accent2="accent2" accent3="accent3" accent4="accent4" accent5="accent5" accent6="accent6" hlink="hlink" folHlink="folHlink"/>
  <p:sldLayoutIdLst>
    <p:sldLayoutId id="2147483687" r:id="rId1"/>
    <p:sldLayoutId id="2147483765" r:id="rId2"/>
    <p:sldLayoutId id="2147483766" r:id="rId3"/>
    <p:sldLayoutId id="2147483767" r:id="rId4"/>
    <p:sldLayoutId id="2147483768" r:id="rId5"/>
    <p:sldLayoutId id="2147483769" r:id="rId6"/>
    <p:sldLayoutId id="2147483770"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236295"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F4520"/>
                </a:solidFill>
                <a:latin typeface="Verdana"/>
                <a:cs typeface="Verdana"/>
              </a:rPr>
              <a:t>Omsorg og sundhedsfremme</a:t>
            </a:r>
            <a:endParaRPr sz="1200">
              <a:solidFill>
                <a:srgbClr val="9F4520"/>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A3BFE9BB-1C62-55E9-DBC4-D15A13DAABA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760902302"/>
      </p:ext>
    </p:extLst>
  </p:cSld>
  <p:clrMap bg1="lt1" tx1="dk1" bg2="lt2" tx2="dk2" accent1="accent1" accent2="accent2" accent3="accent3" accent4="accent4" accent5="accent5" accent6="accent6" hlink="hlink" folHlink="folHlink"/>
  <p:sldLayoutIdLst>
    <p:sldLayoutId id="2147483719" r:id="rId1"/>
    <p:sldLayoutId id="2147483789" r:id="rId2"/>
    <p:sldLayoutId id="2147483790" r:id="rId3"/>
    <p:sldLayoutId id="2147483791" r:id="rId4"/>
    <p:sldLayoutId id="2147483792" r:id="rId5"/>
    <p:sldLayoutId id="2147483793" r:id="rId6"/>
    <p:sldLayoutId id="214748379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570604"/>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8C6EDE3-384C-A4D8-BA04-95FD4065883E}"/>
              </a:ext>
            </a:extLst>
          </p:cNvPr>
          <p:cNvSpPr txBox="1">
            <a:spLocks/>
          </p:cNvSpPr>
          <p:nvPr/>
        </p:nvSpPr>
        <p:spPr>
          <a:xfrm>
            <a:off x="406400" y="271039"/>
            <a:ext cx="9093199" cy="4735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latin typeface="Impact" panose="020B0806030902050204" pitchFamily="34" charset="0"/>
              </a:rPr>
              <a:t>TEKNIK, KLIMA OG MLJØUDVALGET</a:t>
            </a:r>
            <a:r>
              <a:rPr lang="en-US" sz="2500" dirty="0">
                <a:solidFill>
                  <a:srgbClr val="C4262D"/>
                </a:solidFill>
                <a:latin typeface="Impact" panose="020B0806030902050204" pitchFamily="34" charset="0"/>
              </a:rPr>
              <a:t> </a:t>
            </a:r>
            <a:r>
              <a:rPr lang="en-US" sz="2500" dirty="0">
                <a:solidFill>
                  <a:srgbClr val="828282"/>
                </a:solidFill>
                <a:latin typeface="Impact" panose="020B0806030902050204" pitchFamily="34" charset="0"/>
              </a:rPr>
              <a:t>(TKM)</a:t>
            </a:r>
            <a:endParaRPr lang="en-US" sz="2500" dirty="0">
              <a:latin typeface="Impact" panose="020B0806030902050204" pitchFamily="34" charset="0"/>
            </a:endParaRPr>
          </a:p>
        </p:txBody>
      </p:sp>
      <p:sp>
        <p:nvSpPr>
          <p:cNvPr id="9" name="Pladsholder til tekst 3">
            <a:extLst>
              <a:ext uri="{FF2B5EF4-FFF2-40B4-BE49-F238E27FC236}">
                <a16:creationId xmlns:a16="http://schemas.microsoft.com/office/drawing/2014/main" id="{957E082E-5B88-D0E8-9187-D58F87166DEC}"/>
              </a:ext>
            </a:extLst>
          </p:cNvPr>
          <p:cNvSpPr txBox="1">
            <a:spLocks/>
          </p:cNvSpPr>
          <p:nvPr/>
        </p:nvSpPr>
        <p:spPr>
          <a:xfrm>
            <a:off x="406400" y="744598"/>
            <a:ext cx="9093199" cy="3746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dirty="0">
                <a:latin typeface="Verdana" panose="020B0604030504040204" pitchFamily="34" charset="0"/>
                <a:ea typeface="Verdana" panose="020B0604030504040204" pitchFamily="34" charset="0"/>
              </a:rPr>
              <a:t>     AFRAPPORTERING PÅ UDVALGSSTRATEGIEN</a:t>
            </a:r>
            <a:endParaRPr lang="en-US" sz="1200" dirty="0">
              <a:latin typeface="Verdana" panose="020B0604030504040204" pitchFamily="34" charset="0"/>
              <a:ea typeface="Verdana" panose="020B0604030504040204" pitchFamily="34" charset="0"/>
            </a:endParaRPr>
          </a:p>
        </p:txBody>
      </p:sp>
      <p:sp>
        <p:nvSpPr>
          <p:cNvPr id="10" name="Rutediagram: Forbindelse 9">
            <a:extLst>
              <a:ext uri="{FF2B5EF4-FFF2-40B4-BE49-F238E27FC236}">
                <a16:creationId xmlns:a16="http://schemas.microsoft.com/office/drawing/2014/main" id="{15F816CA-4724-85D9-405C-0D54AB4BECCE}"/>
              </a:ext>
            </a:extLst>
          </p:cNvPr>
          <p:cNvSpPr/>
          <p:nvPr/>
        </p:nvSpPr>
        <p:spPr>
          <a:xfrm>
            <a:off x="550035" y="809309"/>
            <a:ext cx="245229" cy="245229"/>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p>
        </p:txBody>
      </p:sp>
      <p:pic>
        <p:nvPicPr>
          <p:cNvPr id="11" name="Billede 10" descr="Et billede, der indeholder diagram&#10;&#10;Automatisk genereret beskrivelse">
            <a:extLst>
              <a:ext uri="{FF2B5EF4-FFF2-40B4-BE49-F238E27FC236}">
                <a16:creationId xmlns:a16="http://schemas.microsoft.com/office/drawing/2014/main" id="{0FB8231D-5680-5CE2-C7F8-751061761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472" y="1763264"/>
            <a:ext cx="7559055" cy="3331471"/>
          </a:xfrm>
          <a:prstGeom prst="rect">
            <a:avLst/>
          </a:prstGeom>
        </p:spPr>
      </p:pic>
      <p:sp>
        <p:nvSpPr>
          <p:cNvPr id="2" name="Tekstfelt 1">
            <a:extLst>
              <a:ext uri="{FF2B5EF4-FFF2-40B4-BE49-F238E27FC236}">
                <a16:creationId xmlns:a16="http://schemas.microsoft.com/office/drawing/2014/main" id="{01B87DC1-48CC-F9D4-9850-015AD769BFBD}"/>
              </a:ext>
            </a:extLst>
          </p:cNvPr>
          <p:cNvSpPr txBox="1"/>
          <p:nvPr/>
        </p:nvSpPr>
        <p:spPr>
          <a:xfrm>
            <a:off x="557253" y="5358719"/>
            <a:ext cx="9097030" cy="261610"/>
          </a:xfrm>
          <a:prstGeom prst="rect">
            <a:avLst/>
          </a:prstGeom>
          <a:noFill/>
        </p:spPr>
        <p:txBody>
          <a:bodyPr wrap="square" rtlCol="0">
            <a:spAutoFit/>
          </a:bodyPr>
          <a:lstStyle>
            <a:defPPr>
              <a:defRPr kern="0"/>
            </a:defPPr>
            <a:lvl1pPr algn="r">
              <a:defRPr sz="1100" i="1">
                <a:solidFill>
                  <a:srgbClr val="A6A6A6"/>
                </a:solidFill>
                <a:latin typeface="Verdana" panose="020B0604030504040204" pitchFamily="34" charset="0"/>
                <a:ea typeface="Verdana" panose="020B0604030504040204" pitchFamily="34" charset="0"/>
              </a:defRPr>
            </a:lvl1pPr>
          </a:lstStyle>
          <a:p>
            <a:r>
              <a:rPr lang="da-DK" dirty="0"/>
              <a:t>STATUS MAJ 2023</a:t>
            </a:r>
          </a:p>
        </p:txBody>
      </p:sp>
      <p:sp>
        <p:nvSpPr>
          <p:cNvPr id="3" name="Rutediagram: Forbindelse 2">
            <a:extLst>
              <a:ext uri="{FF2B5EF4-FFF2-40B4-BE49-F238E27FC236}">
                <a16:creationId xmlns:a16="http://schemas.microsoft.com/office/drawing/2014/main" id="{037C9328-D386-99CF-5547-43FD8772D2D4}"/>
              </a:ext>
            </a:extLst>
          </p:cNvPr>
          <p:cNvSpPr/>
          <p:nvPr/>
        </p:nvSpPr>
        <p:spPr>
          <a:xfrm>
            <a:off x="8018342" y="5395918"/>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1</a:t>
            </a:r>
          </a:p>
        </p:txBody>
      </p:sp>
      <p:sp>
        <p:nvSpPr>
          <p:cNvPr id="4" name="Tekstfelt 3">
            <a:extLst>
              <a:ext uri="{FF2B5EF4-FFF2-40B4-BE49-F238E27FC236}">
                <a16:creationId xmlns:a16="http://schemas.microsoft.com/office/drawing/2014/main" id="{1EE46951-AB18-70A2-C201-13D99E21009C}"/>
              </a:ext>
            </a:extLst>
          </p:cNvPr>
          <p:cNvSpPr txBox="1"/>
          <p:nvPr/>
        </p:nvSpPr>
        <p:spPr>
          <a:xfrm>
            <a:off x="557253" y="5603643"/>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2023</a:t>
            </a:r>
          </a:p>
        </p:txBody>
      </p:sp>
      <p:sp>
        <p:nvSpPr>
          <p:cNvPr id="5" name="Rutediagram: Forbindelse 4">
            <a:extLst>
              <a:ext uri="{FF2B5EF4-FFF2-40B4-BE49-F238E27FC236}">
                <a16:creationId xmlns:a16="http://schemas.microsoft.com/office/drawing/2014/main" id="{2BA28E77-1108-401E-2223-7D1788AD772A}"/>
              </a:ext>
            </a:extLst>
          </p:cNvPr>
          <p:cNvSpPr/>
          <p:nvPr/>
        </p:nvSpPr>
        <p:spPr>
          <a:xfrm>
            <a:off x="7264186" y="5627424"/>
            <a:ext cx="223200" cy="220087"/>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2</a:t>
            </a:r>
          </a:p>
        </p:txBody>
      </p:sp>
      <p:sp>
        <p:nvSpPr>
          <p:cNvPr id="6" name="Tekstfelt 5">
            <a:extLst>
              <a:ext uri="{FF2B5EF4-FFF2-40B4-BE49-F238E27FC236}">
                <a16:creationId xmlns:a16="http://schemas.microsoft.com/office/drawing/2014/main" id="{EA225765-4A80-6FEF-3D1B-C6A95DA3FD84}"/>
              </a:ext>
            </a:extLst>
          </p:cNvPr>
          <p:cNvSpPr txBox="1"/>
          <p:nvPr/>
        </p:nvSpPr>
        <p:spPr>
          <a:xfrm>
            <a:off x="557253" y="5856764"/>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2024</a:t>
            </a:r>
          </a:p>
        </p:txBody>
      </p:sp>
      <p:sp>
        <p:nvSpPr>
          <p:cNvPr id="7" name="Rutediagram: Forbindelse 6">
            <a:extLst>
              <a:ext uri="{FF2B5EF4-FFF2-40B4-BE49-F238E27FC236}">
                <a16:creationId xmlns:a16="http://schemas.microsoft.com/office/drawing/2014/main" id="{5C0C6BCD-D119-7AB9-DB16-E46FFA658AEF}"/>
              </a:ext>
            </a:extLst>
          </p:cNvPr>
          <p:cNvSpPr/>
          <p:nvPr/>
        </p:nvSpPr>
        <p:spPr>
          <a:xfrm>
            <a:off x="7264186" y="5900804"/>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3</a:t>
            </a:r>
          </a:p>
        </p:txBody>
      </p:sp>
      <p:sp>
        <p:nvSpPr>
          <p:cNvPr id="20" name="Tekstfelt 19">
            <a:extLst>
              <a:ext uri="{FF2B5EF4-FFF2-40B4-BE49-F238E27FC236}">
                <a16:creationId xmlns:a16="http://schemas.microsoft.com/office/drawing/2014/main" id="{4B9C2107-42CA-9B9C-682A-1452083A08D0}"/>
              </a:ext>
            </a:extLst>
          </p:cNvPr>
          <p:cNvSpPr txBox="1"/>
          <p:nvPr/>
        </p:nvSpPr>
        <p:spPr>
          <a:xfrm>
            <a:off x="528839" y="6098804"/>
            <a:ext cx="9097030" cy="276999"/>
          </a:xfrm>
          <a:prstGeom prst="rect">
            <a:avLst/>
          </a:prstGeom>
          <a:noFill/>
        </p:spPr>
        <p:txBody>
          <a:bodyPr wrap="square" rtlCol="0">
            <a:spAutoFit/>
          </a:bodyPr>
          <a:lstStyle/>
          <a:p>
            <a:pPr algn="r"/>
            <a:r>
              <a:rPr lang="da-DK" sz="1200" dirty="0">
                <a:solidFill>
                  <a:schemeClr val="tx1"/>
                </a:solidFill>
                <a:latin typeface="Verdana" panose="020B0604030504040204" pitchFamily="34" charset="0"/>
                <a:ea typeface="Verdana" panose="020B0604030504040204" pitchFamily="34" charset="0"/>
              </a:rPr>
              <a:t>AFRAPPORTERING</a:t>
            </a:r>
            <a:r>
              <a:rPr lang="da-DK" sz="1200" b="1" dirty="0">
                <a:solidFill>
                  <a:schemeClr val="tx1"/>
                </a:solidFill>
                <a:latin typeface="Verdana" panose="020B0604030504040204" pitchFamily="34" charset="0"/>
                <a:ea typeface="Verdana" panose="020B0604030504040204" pitchFamily="34" charset="0"/>
              </a:rPr>
              <a:t> </a:t>
            </a:r>
            <a:r>
              <a:rPr lang="da-DK" sz="1200" dirty="0">
                <a:solidFill>
                  <a:schemeClr val="tx1"/>
                </a:solidFill>
                <a:latin typeface="Verdana" panose="020B0604030504040204" pitchFamily="34" charset="0"/>
                <a:ea typeface="Verdana" panose="020B0604030504040204" pitchFamily="34" charset="0"/>
              </a:rPr>
              <a:t>FOR 2025</a:t>
            </a:r>
          </a:p>
        </p:txBody>
      </p:sp>
      <p:sp>
        <p:nvSpPr>
          <p:cNvPr id="21" name="Rutediagram: Forbindelse 20">
            <a:extLst>
              <a:ext uri="{FF2B5EF4-FFF2-40B4-BE49-F238E27FC236}">
                <a16:creationId xmlns:a16="http://schemas.microsoft.com/office/drawing/2014/main" id="{49BD36F5-8BC3-9D3B-9E31-BA213D1F5334}"/>
              </a:ext>
            </a:extLst>
          </p:cNvPr>
          <p:cNvSpPr/>
          <p:nvPr/>
        </p:nvSpPr>
        <p:spPr>
          <a:xfrm>
            <a:off x="7091372" y="6127627"/>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solidFill>
                  <a:schemeClr val="bg1"/>
                </a:solidFill>
                <a:latin typeface="Verdana" panose="020B0604030504040204" pitchFamily="34" charset="0"/>
                <a:ea typeface="Verdana" panose="020B0604030504040204" pitchFamily="34" charset="0"/>
              </a:rPr>
              <a:t>4</a:t>
            </a:r>
          </a:p>
        </p:txBody>
      </p:sp>
    </p:spTree>
    <p:extLst>
      <p:ext uri="{BB962C8B-B14F-4D97-AF65-F5344CB8AC3E}">
        <p14:creationId xmlns:p14="http://schemas.microsoft.com/office/powerpoint/2010/main" val="122158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3BCAD8-0F95-19F5-C55F-CB02955DA1BD}"/>
              </a:ext>
            </a:extLst>
          </p:cNvPr>
          <p:cNvSpPr>
            <a:spLocks noGrp="1"/>
          </p:cNvSpPr>
          <p:nvPr>
            <p:ph type="body" sz="quarter" idx="16"/>
          </p:nvPr>
        </p:nvSpPr>
        <p:spPr>
          <a:xfrm>
            <a:off x="2859899" y="868340"/>
            <a:ext cx="190260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03012597-F644-6539-1DFE-677417FA1E28}"/>
              </a:ext>
            </a:extLst>
          </p:cNvPr>
          <p:cNvSpPr>
            <a:spLocks noGrp="1"/>
          </p:cNvSpPr>
          <p:nvPr>
            <p:ph type="body" sz="quarter" idx="15"/>
          </p:nvPr>
        </p:nvSpPr>
        <p:spPr>
          <a:xfrm>
            <a:off x="595312" y="869950"/>
            <a:ext cx="1519237"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254D0855-48E0-6D17-D996-1EB8995BD6CE}"/>
              </a:ext>
            </a:extLst>
          </p:cNvPr>
          <p:cNvSpPr>
            <a:spLocks noGrp="1"/>
          </p:cNvSpPr>
          <p:nvPr>
            <p:ph type="body" sz="quarter" idx="14"/>
          </p:nvPr>
        </p:nvSpPr>
        <p:spPr/>
        <p:txBody>
          <a:bodyPr/>
          <a:lstStyle/>
          <a:p>
            <a:r>
              <a:rPr lang="da-DK" dirty="0"/>
              <a:t>ET GODT ERHVERVSKLIMA</a:t>
            </a:r>
          </a:p>
          <a:p>
            <a:endParaRPr lang="da-DK" dirty="0"/>
          </a:p>
          <a:p>
            <a:r>
              <a:rPr lang="da-DK" dirty="0"/>
              <a:t>At sagsbehandlingstiden for erhvervslivet er minimeret</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r>
              <a:rPr lang="da-DK" dirty="0"/>
              <a:t>GRØN OMSTILLING</a:t>
            </a:r>
          </a:p>
          <a:p>
            <a:endParaRPr lang="da-DK" dirty="0"/>
          </a:p>
          <a:p>
            <a:r>
              <a:rPr lang="da-DK" dirty="0"/>
              <a:t>AT CO2–udledningen for Guldborgsund Kommune som geografisk område og for kommunens egne aktiviteter reduceres</a:t>
            </a:r>
          </a:p>
          <a:p>
            <a:endParaRPr lang="da-DK" dirty="0"/>
          </a:p>
          <a:p>
            <a:endParaRPr lang="da-DK" dirty="0"/>
          </a:p>
          <a:p>
            <a:endParaRPr lang="da-DK" dirty="0"/>
          </a:p>
        </p:txBody>
      </p:sp>
      <p:sp>
        <p:nvSpPr>
          <p:cNvPr id="5" name="Pladsholder til tekst 4">
            <a:extLst>
              <a:ext uri="{FF2B5EF4-FFF2-40B4-BE49-F238E27FC236}">
                <a16:creationId xmlns:a16="http://schemas.microsoft.com/office/drawing/2014/main" id="{BB9BC5A0-19FE-E343-DC4A-C1DC224FD494}"/>
              </a:ext>
            </a:extLst>
          </p:cNvPr>
          <p:cNvSpPr>
            <a:spLocks noGrp="1"/>
          </p:cNvSpPr>
          <p:nvPr>
            <p:ph type="body" sz="quarter" idx="11"/>
          </p:nvPr>
        </p:nvSpPr>
        <p:spPr/>
        <p:txBody>
          <a:bodyPr numCol="1"/>
          <a:lstStyle/>
          <a:p>
            <a:r>
              <a:rPr lang="da-DK" b="1" dirty="0"/>
              <a:t>1. Styrket myndighedsbehandling</a:t>
            </a:r>
            <a:endParaRPr lang="da-DK" dirty="0"/>
          </a:p>
          <a:p>
            <a:r>
              <a:rPr lang="da-DK" dirty="0"/>
              <a:t>I 2024 blev der i fællesskab mellem Teknik, Klima og Miljøudvalget og Erhverv og Udviklingsudvalget sat fokus på at forbedre myndighedsbehandlingen af erhvervssager. Det resulterede i 9 konkrete tiltag, der skal sikre hurtigere og mere effektiv sagsbehandling – særligt på byggesager og lokalplaner.</a:t>
            </a:r>
          </a:p>
          <a:p>
            <a:endParaRPr lang="da-DK" dirty="0"/>
          </a:p>
          <a:p>
            <a:r>
              <a:rPr lang="da-DK" b="1" dirty="0"/>
              <a:t>2. Dialogbaseret udvikling</a:t>
            </a:r>
            <a:endParaRPr lang="da-DK" dirty="0"/>
          </a:p>
          <a:p>
            <a:r>
              <a:rPr lang="da-DK" dirty="0"/>
              <a:t>Tiltagene blev udviklet i tæt dialog med lokale virksomheder og implementeret omkring årsskiftet 2024–2025. Den første evaluering fandt sted i marts 2025, hvor erhvervet deltog aktivt.</a:t>
            </a:r>
          </a:p>
          <a:p>
            <a:endParaRPr lang="da-DK" dirty="0"/>
          </a:p>
          <a:p>
            <a:r>
              <a:rPr lang="da-DK" b="1" dirty="0"/>
              <a:t>3. Positiv modtagelse fra erhvervslivet</a:t>
            </a:r>
            <a:endParaRPr lang="da-DK" dirty="0"/>
          </a:p>
          <a:p>
            <a:r>
              <a:rPr lang="da-DK" dirty="0"/>
              <a:t>Virksomhederne har taget godt imod tiltagene og roser kommunen for at have lyttet og handlet hurtigt. De oplever, at de konkrete løsninger har haft en positiv effekt og styrket samarbejdet med kommunen.</a:t>
            </a:r>
          </a:p>
          <a:p>
            <a:endParaRPr lang="da-DK" dirty="0"/>
          </a:p>
          <a:p>
            <a:endParaRPr lang="da-DK" dirty="0"/>
          </a:p>
          <a:p>
            <a:endParaRPr lang="da-DK" dirty="0"/>
          </a:p>
          <a:p>
            <a:endParaRPr lang="da-DK" dirty="0"/>
          </a:p>
          <a:p>
            <a:r>
              <a:rPr lang="da-DK" b="1" dirty="0"/>
              <a:t>1. Guldborgsund Kommune har som en af de første kommuner implementeret et fuldautomatiseret CO₂-regnskab</a:t>
            </a:r>
            <a:r>
              <a:rPr lang="da-DK" dirty="0"/>
              <a:t>, der beregner udledningen direkte fra kommunens fakturaer. Systemet dækker både </a:t>
            </a:r>
            <a:r>
              <a:rPr lang="da-DK" dirty="0" err="1"/>
              <a:t>scope</a:t>
            </a:r>
            <a:r>
              <a:rPr lang="da-DK" dirty="0"/>
              <a:t> 1, 2 og 3 og følger den internationale GHG-protokol.</a:t>
            </a:r>
          </a:p>
          <a:p>
            <a:endParaRPr lang="da-DK" dirty="0"/>
          </a:p>
          <a:p>
            <a:r>
              <a:rPr lang="da-DK" b="1" dirty="0"/>
              <a:t>Formål:</a:t>
            </a:r>
            <a:r>
              <a:rPr lang="da-DK" dirty="0"/>
              <a:t> At sikre præcis og løbende afrapportering af kommunens klimaaftryk og understøtte målet om CO₂-reduktion i egne aktiviteter.</a:t>
            </a:r>
          </a:p>
          <a:p>
            <a:endParaRPr lang="da-DK" dirty="0"/>
          </a:p>
          <a:p>
            <a:r>
              <a:rPr lang="da-DK" b="1" dirty="0"/>
              <a:t>Det betyder at:</a:t>
            </a:r>
            <a:endParaRPr lang="da-DK" dirty="0"/>
          </a:p>
          <a:p>
            <a:r>
              <a:rPr lang="da-DK" dirty="0"/>
              <a:t>Kommunen lever op til kommende EU-krav (CSRD).</a:t>
            </a:r>
          </a:p>
          <a:p>
            <a:pPr marL="171450" indent="-171450">
              <a:buFont typeface="Arial" panose="020B0604020202020204" pitchFamily="34" charset="0"/>
              <a:buChar char="•"/>
            </a:pPr>
            <a:r>
              <a:rPr lang="da-DK" dirty="0"/>
              <a:t>Systemet muliggør målrettede indsatser på tværs af centre.</a:t>
            </a:r>
          </a:p>
          <a:p>
            <a:pPr marL="171450" indent="-171450">
              <a:buFont typeface="Arial" panose="020B0604020202020204" pitchFamily="34" charset="0"/>
              <a:buChar char="•"/>
            </a:pPr>
            <a:r>
              <a:rPr lang="da-DK" dirty="0"/>
              <a:t>Styrker kommunens rolle som grøn frontløber frem mod CO₂-neutralitet i 2050.</a:t>
            </a:r>
          </a:p>
          <a:p>
            <a:endParaRPr lang="da-DK" dirty="0"/>
          </a:p>
          <a:p>
            <a:r>
              <a:rPr lang="da-DK" b="1" dirty="0"/>
              <a:t>2. Guldborgsund og Lolland Kommuner har tilbudt lokale landmænd at få udarbejdet klimaregnskaber</a:t>
            </a:r>
            <a:r>
              <a:rPr lang="da-DK" dirty="0"/>
              <a:t>. 30 landmænd har ansøgt – langt over forventet – og 27 af dem er fra Guldborgsund.</a:t>
            </a:r>
          </a:p>
          <a:p>
            <a:endParaRPr lang="da-DK" dirty="0"/>
          </a:p>
          <a:p>
            <a:r>
              <a:rPr lang="da-DK" b="1" dirty="0"/>
              <a:t>Formål: </a:t>
            </a:r>
            <a:r>
              <a:rPr lang="da-DK" dirty="0"/>
              <a:t>At reducere CO₂-udledningen i landbruget og skabe lokal forankring i den grønne omstilling.</a:t>
            </a:r>
          </a:p>
          <a:p>
            <a:endParaRPr lang="da-DK" dirty="0"/>
          </a:p>
          <a:p>
            <a:r>
              <a:rPr lang="da-DK" b="1" dirty="0"/>
              <a:t>Det betyder at:</a:t>
            </a:r>
          </a:p>
          <a:p>
            <a:pPr marL="171450" indent="-171450">
              <a:buFont typeface="Arial" panose="020B0604020202020204" pitchFamily="34" charset="0"/>
              <a:buChar char="•"/>
            </a:pPr>
            <a:r>
              <a:rPr lang="da-DK" dirty="0"/>
              <a:t>Landmændene forvalter 10.173 hektar – svarende til 11 % af kommunens areal.</a:t>
            </a:r>
          </a:p>
          <a:p>
            <a:pPr marL="171450" indent="-171450">
              <a:buFont typeface="Arial" panose="020B0604020202020204" pitchFamily="34" charset="0"/>
              <a:buChar char="•"/>
            </a:pPr>
            <a:r>
              <a:rPr lang="da-DK" dirty="0"/>
              <a:t>Klimaregnskaberne dækker store bedrifter med betydeligt klimaaftryk.</a:t>
            </a:r>
          </a:p>
          <a:p>
            <a:pPr marL="171450" indent="-171450">
              <a:buFont typeface="Arial" panose="020B0604020202020204" pitchFamily="34" charset="0"/>
              <a:buChar char="•"/>
            </a:pPr>
            <a:r>
              <a:rPr lang="da-DK" dirty="0"/>
              <a:t>ERFA-møde i december skal inspirere flere til at deltage.</a:t>
            </a:r>
          </a:p>
        </p:txBody>
      </p:sp>
      <p:sp>
        <p:nvSpPr>
          <p:cNvPr id="6" name="Pladsholder til slidenummer 5">
            <a:extLst>
              <a:ext uri="{FF2B5EF4-FFF2-40B4-BE49-F238E27FC236}">
                <a16:creationId xmlns:a16="http://schemas.microsoft.com/office/drawing/2014/main" id="{5185C9D7-4511-45AE-12B2-7F8B1C94FC0E}"/>
              </a:ext>
            </a:extLst>
          </p:cNvPr>
          <p:cNvSpPr>
            <a:spLocks noGrp="1"/>
          </p:cNvSpPr>
          <p:nvPr>
            <p:ph type="sldNum" sz="quarter" idx="4"/>
          </p:nvPr>
        </p:nvSpPr>
        <p:spPr/>
        <p:txBody>
          <a:bodyPr/>
          <a:lstStyle/>
          <a:p>
            <a:fld id="{A302253D-EB53-403A-B8A6-CD8583468AA2}" type="slidenum">
              <a:rPr lang="da-DK" smtClean="0"/>
              <a:pPr/>
              <a:t>2</a:t>
            </a:fld>
            <a:endParaRPr lang="da-DK" dirty="0"/>
          </a:p>
        </p:txBody>
      </p:sp>
    </p:spTree>
    <p:extLst>
      <p:ext uri="{BB962C8B-B14F-4D97-AF65-F5344CB8AC3E}">
        <p14:creationId xmlns:p14="http://schemas.microsoft.com/office/powerpoint/2010/main" val="321573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68D63-271D-7984-E3B3-BFF33E522DBC}"/>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A371221-EBFF-A45B-077B-BD5196EA9A58}"/>
              </a:ext>
            </a:extLst>
          </p:cNvPr>
          <p:cNvSpPr>
            <a:spLocks noGrp="1"/>
          </p:cNvSpPr>
          <p:nvPr>
            <p:ph type="body" sz="quarter" idx="16"/>
          </p:nvPr>
        </p:nvSpPr>
        <p:spPr>
          <a:xfrm>
            <a:off x="2859899" y="868340"/>
            <a:ext cx="190260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AC63ECE0-B68B-130B-F1EB-33D9D2AD3F55}"/>
              </a:ext>
            </a:extLst>
          </p:cNvPr>
          <p:cNvSpPr>
            <a:spLocks noGrp="1"/>
          </p:cNvSpPr>
          <p:nvPr>
            <p:ph type="body" sz="quarter" idx="15"/>
          </p:nvPr>
        </p:nvSpPr>
        <p:spPr>
          <a:xfrm>
            <a:off x="595312" y="869950"/>
            <a:ext cx="1519237"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1ED2FA17-9169-7752-1DD1-A468833B75D0}"/>
              </a:ext>
            </a:extLst>
          </p:cNvPr>
          <p:cNvSpPr>
            <a:spLocks noGrp="1"/>
          </p:cNvSpPr>
          <p:nvPr>
            <p:ph type="body" sz="quarter" idx="14"/>
          </p:nvPr>
        </p:nvSpPr>
        <p:spPr/>
        <p:txBody>
          <a:bodyPr/>
          <a:lstStyle/>
          <a:p>
            <a:endParaRPr lang="da-DK" dirty="0"/>
          </a:p>
          <a:p>
            <a:r>
              <a:rPr lang="da-DK" dirty="0"/>
              <a:t>OMSORG OG SUNDHEDSFREMME</a:t>
            </a:r>
          </a:p>
          <a:p>
            <a:endParaRPr lang="da-DK" dirty="0"/>
          </a:p>
          <a:p>
            <a:r>
              <a:rPr lang="da-DK" dirty="0"/>
              <a:t>At rammerne for bevægelse og motion i naturen er forbedret.</a:t>
            </a:r>
          </a:p>
          <a:p>
            <a:endParaRPr lang="da-DK" dirty="0"/>
          </a:p>
        </p:txBody>
      </p:sp>
      <p:sp>
        <p:nvSpPr>
          <p:cNvPr id="5" name="Pladsholder til tekst 4">
            <a:extLst>
              <a:ext uri="{FF2B5EF4-FFF2-40B4-BE49-F238E27FC236}">
                <a16:creationId xmlns:a16="http://schemas.microsoft.com/office/drawing/2014/main" id="{FE5C7A3A-4305-83F2-B5B8-3034E5939A2C}"/>
              </a:ext>
            </a:extLst>
          </p:cNvPr>
          <p:cNvSpPr>
            <a:spLocks noGrp="1"/>
          </p:cNvSpPr>
          <p:nvPr>
            <p:ph type="body" sz="quarter" idx="11"/>
          </p:nvPr>
        </p:nvSpPr>
        <p:spPr/>
        <p:txBody>
          <a:bodyPr numCol="1"/>
          <a:lstStyle/>
          <a:p>
            <a:endParaRPr lang="da-DK" dirty="0"/>
          </a:p>
          <a:p>
            <a:endParaRPr lang="da-DK" dirty="0"/>
          </a:p>
          <a:p>
            <a:r>
              <a:rPr lang="da-DK" b="1" dirty="0"/>
              <a:t>1. Tilgængelighed og inkluderende naturoplevelser</a:t>
            </a:r>
            <a:endParaRPr lang="da-DK" dirty="0"/>
          </a:p>
          <a:p>
            <a:r>
              <a:rPr lang="da-DK" dirty="0"/>
              <a:t>Gennem perioden 2022–2025 er der skabt bedre adgang til naturen for alle borgere – herunder personer med handicap. Eksempler inkluderer:</a:t>
            </a:r>
          </a:p>
          <a:p>
            <a:pPr marL="171450" lvl="0" indent="-171450">
              <a:buFont typeface="Arial" panose="020B0604020202020204" pitchFamily="34" charset="0"/>
              <a:buChar char="•"/>
            </a:pPr>
            <a:r>
              <a:rPr lang="da-DK" dirty="0"/>
              <a:t>Handicapvenlig natursti og udsigtsplatform ved Fuglsang Kunstmuseum.</a:t>
            </a:r>
          </a:p>
          <a:p>
            <a:pPr marL="171450" lvl="0" indent="-171450">
              <a:buFont typeface="Arial" panose="020B0604020202020204" pitchFamily="34" charset="0"/>
              <a:buChar char="•"/>
            </a:pPr>
            <a:r>
              <a:rPr lang="da-DK" dirty="0"/>
              <a:t>Oplevelsessti ved Folkedanserhuset med adgang til ellesump og opholdsplads.</a:t>
            </a:r>
          </a:p>
          <a:p>
            <a:pPr marL="171450" lvl="0" indent="-171450">
              <a:buFont typeface="Arial" panose="020B0604020202020204" pitchFamily="34" charset="0"/>
              <a:buChar char="•"/>
            </a:pPr>
            <a:r>
              <a:rPr lang="da-DK" dirty="0"/>
              <a:t>Opgradering af ældre handicapsti ved Hesnæs og forbedret adgang til Naturrum Bøtø Skoven.</a:t>
            </a:r>
          </a:p>
          <a:p>
            <a:r>
              <a:rPr lang="da-DK" dirty="0"/>
              <a:t>Disse tiltag understøtter strategiens succeskriterium om forbedrede rammer for bevægelse og motion i naturen.</a:t>
            </a:r>
          </a:p>
          <a:p>
            <a:endParaRPr lang="da-DK" dirty="0"/>
          </a:p>
          <a:p>
            <a:r>
              <a:rPr lang="da-DK" b="1" dirty="0"/>
              <a:t>2. Adgang til vandet og lokale samarbejder</a:t>
            </a:r>
            <a:endParaRPr lang="da-DK" dirty="0"/>
          </a:p>
          <a:p>
            <a:r>
              <a:rPr lang="da-DK" dirty="0"/>
              <a:t>Der er etableret nye badebroer ved Marielyst og Strandboulevarden, begge med faciliteter til både sommer- og vinterbadning samt handicapadgang. Kommunen har desuden støttet lokale foreninger i flere byer med adgang til vandet via broer og flydebroer. Dette styrker både sundhedsfremme og lokal forankring.</a:t>
            </a:r>
          </a:p>
          <a:p>
            <a:endParaRPr lang="da-DK" dirty="0"/>
          </a:p>
          <a:p>
            <a:r>
              <a:rPr lang="da-DK" b="1" dirty="0"/>
              <a:t>3. Sundhedsfremme gennem naturbaserede aktiviteter</a:t>
            </a:r>
            <a:endParaRPr lang="da-DK" dirty="0"/>
          </a:p>
          <a:p>
            <a:r>
              <a:rPr lang="da-DK" dirty="0"/>
              <a:t>Kommunen har igangsat naturbaserede sundhedsinitiativer:</a:t>
            </a:r>
          </a:p>
          <a:p>
            <a:pPr marL="171450" lvl="0" indent="-171450">
              <a:buFont typeface="Arial" panose="020B0604020202020204" pitchFamily="34" charset="0"/>
              <a:buChar char="•"/>
            </a:pPr>
            <a:r>
              <a:rPr lang="da-DK" dirty="0"/>
              <a:t>Vandreture for borgere i genoptræning i samarbejde med naturvejleder og rehabilitering.</a:t>
            </a:r>
          </a:p>
          <a:p>
            <a:pPr marL="171450" lvl="0" indent="-171450">
              <a:buFont typeface="Arial" panose="020B0604020202020204" pitchFamily="34" charset="0"/>
              <a:buChar char="•"/>
            </a:pPr>
            <a:r>
              <a:rPr lang="da-DK" dirty="0"/>
              <a:t>Veteranaktiviteter i naturen ved </a:t>
            </a:r>
            <a:r>
              <a:rPr lang="da-DK" dirty="0" err="1"/>
              <a:t>Virkethus</a:t>
            </a:r>
            <a:r>
              <a:rPr lang="da-DK" dirty="0"/>
              <a:t> og Hannenovskoven.</a:t>
            </a:r>
          </a:p>
          <a:p>
            <a:pPr marL="171450" lvl="0" indent="-171450">
              <a:buFont typeface="Arial" panose="020B0604020202020204" pitchFamily="34" charset="0"/>
              <a:buChar char="•"/>
            </a:pPr>
            <a:r>
              <a:rPr lang="da-DK" dirty="0"/>
              <a:t>Driftspulje til vedligehold af udendørsfaciliteter, fx MTB-spor ved </a:t>
            </a:r>
            <a:r>
              <a:rPr lang="da-DK" dirty="0" err="1"/>
              <a:t>Trailstar</a:t>
            </a:r>
            <a:r>
              <a:rPr lang="da-DK" dirty="0"/>
              <a:t> Falster.</a:t>
            </a:r>
          </a:p>
          <a:p>
            <a:pPr marL="171450" indent="-171450">
              <a:buFont typeface="Arial" panose="020B0604020202020204" pitchFamily="34" charset="0"/>
              <a:buChar char="•"/>
            </a:pPr>
            <a:r>
              <a:rPr lang="da-DK" dirty="0"/>
              <a:t>Disse indsatser kobler naturoplevelser med sundhed og trivsel og viser, hvordan strategiske mål omsættes til konkrete handlinger.</a:t>
            </a:r>
          </a:p>
          <a:p>
            <a:endParaRPr lang="da-DK" dirty="0"/>
          </a:p>
          <a:p>
            <a:endParaRPr lang="da-DK" dirty="0"/>
          </a:p>
        </p:txBody>
      </p:sp>
      <p:sp>
        <p:nvSpPr>
          <p:cNvPr id="6" name="Pladsholder til slidenummer 5">
            <a:extLst>
              <a:ext uri="{FF2B5EF4-FFF2-40B4-BE49-F238E27FC236}">
                <a16:creationId xmlns:a16="http://schemas.microsoft.com/office/drawing/2014/main" id="{8F6A2A4A-F5EF-49FC-8C50-6AC055F9F26A}"/>
              </a:ext>
            </a:extLst>
          </p:cNvPr>
          <p:cNvSpPr>
            <a:spLocks noGrp="1"/>
          </p:cNvSpPr>
          <p:nvPr>
            <p:ph type="sldNum" sz="quarter" idx="4"/>
          </p:nvPr>
        </p:nvSpPr>
        <p:spPr/>
        <p:txBody>
          <a:bodyPr/>
          <a:lstStyle/>
          <a:p>
            <a:fld id="{A302253D-EB53-403A-B8A6-CD8583468AA2}" type="slidenum">
              <a:rPr lang="da-DK" smtClean="0"/>
              <a:pPr/>
              <a:t>3</a:t>
            </a:fld>
            <a:endParaRPr lang="da-DK" dirty="0"/>
          </a:p>
        </p:txBody>
      </p:sp>
    </p:spTree>
    <p:extLst>
      <p:ext uri="{BB962C8B-B14F-4D97-AF65-F5344CB8AC3E}">
        <p14:creationId xmlns:p14="http://schemas.microsoft.com/office/powerpoint/2010/main" val="901615037"/>
      </p:ext>
    </p:extLst>
  </p:cSld>
  <p:clrMapOvr>
    <a:masterClrMapping/>
  </p:clrMapOvr>
</p:sld>
</file>

<file path=ppt/theme/theme1.xml><?xml version="1.0" encoding="utf-8"?>
<a:theme xmlns:a="http://schemas.openxmlformats.org/drawingml/2006/main" name="Det gode børnel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 godt erhvervskl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øn omstil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mmunen som attraktiv arbejdspla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urisme og bosæt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msorg og sundhedsfrem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516848472806E4DB4EBEE5EBD43815D" ma:contentTypeVersion="4" ma:contentTypeDescription="Opret et nyt dokument." ma:contentTypeScope="" ma:versionID="a7c03a1f95c40d3c2dc053fcca7df236">
  <xsd:schema xmlns:xsd="http://www.w3.org/2001/XMLSchema" xmlns:xs="http://www.w3.org/2001/XMLSchema" xmlns:p="http://schemas.microsoft.com/office/2006/metadata/properties" xmlns:ns2="2627c3b2-8a31-4bef-80a9-46aabab4bfcd" targetNamespace="http://schemas.microsoft.com/office/2006/metadata/properties" ma:root="true" ma:fieldsID="60a6993c9baad771f9691ae707829878" ns2:_="">
    <xsd:import namespace="2627c3b2-8a31-4bef-80a9-46aabab4bf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7c3b2-8a31-4bef-80a9-46aabab4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F40C4B-B804-4A97-BF91-3BF0769FBC1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627c3b2-8a31-4bef-80a9-46aabab4bfcd"/>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76942A6-07E5-4766-BE54-ACC32C325324}">
  <ds:schemaRefs>
    <ds:schemaRef ds:uri="http://schemas.microsoft.com/sharepoint/v3/contenttype/forms"/>
  </ds:schemaRefs>
</ds:datastoreItem>
</file>

<file path=customXml/itemProps3.xml><?xml version="1.0" encoding="utf-8"?>
<ds:datastoreItem xmlns:ds="http://schemas.openxmlformats.org/officeDocument/2006/customXml" ds:itemID="{AF12B0C1-71F8-4363-8D3C-5481C4331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7c3b2-8a31-4bef-80a9-46aabab4bf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37bb9cd-925c-41fc-aa3b-71395d0ab97b}" enabled="0" method="" siteId="{237bb9cd-925c-41fc-aa3b-71395d0ab97b}" removed="1"/>
</clbl:labelList>
</file>

<file path=docProps/app.xml><?xml version="1.0" encoding="utf-8"?>
<Properties xmlns="http://schemas.openxmlformats.org/officeDocument/2006/extended-properties" xmlns:vt="http://schemas.openxmlformats.org/officeDocument/2006/docPropsVTypes">
  <Template/>
  <TotalTime>3405</TotalTime>
  <Words>587</Words>
  <Application>Microsoft Office PowerPoint</Application>
  <PresentationFormat>A4-papir (210 x 297 mm)</PresentationFormat>
  <Paragraphs>86</Paragraphs>
  <Slides>3</Slides>
  <Notes>0</Notes>
  <HiddenSlides>0</HiddenSlides>
  <MMClips>0</MMClips>
  <ScaleCrop>false</ScaleCrop>
  <HeadingPairs>
    <vt:vector size="6" baseType="variant">
      <vt:variant>
        <vt:lpstr>Benyttede skrifttyper</vt:lpstr>
      </vt:variant>
      <vt:variant>
        <vt:i4>4</vt:i4>
      </vt:variant>
      <vt:variant>
        <vt:lpstr>Tema</vt:lpstr>
      </vt:variant>
      <vt:variant>
        <vt:i4>7</vt:i4>
      </vt:variant>
      <vt:variant>
        <vt:lpstr>Slidetitler</vt:lpstr>
      </vt:variant>
      <vt:variant>
        <vt:i4>3</vt:i4>
      </vt:variant>
    </vt:vector>
  </HeadingPairs>
  <TitlesOfParts>
    <vt:vector size="14" baseType="lpstr">
      <vt:lpstr>Arial</vt:lpstr>
      <vt:lpstr>Calibri</vt:lpstr>
      <vt:lpstr>Impact</vt:lpstr>
      <vt:lpstr>Verdana</vt:lpstr>
      <vt:lpstr>Det gode børneliv</vt:lpstr>
      <vt:lpstr>Et godt erhvervsklima</vt:lpstr>
      <vt:lpstr>Grøn omstilling</vt:lpstr>
      <vt:lpstr>Kommunen som attraktiv arbejdsplads</vt:lpstr>
      <vt:lpstr>Turisme og bosætning</vt:lpstr>
      <vt:lpstr>Omsorg og sundhedsfremme</vt:lpstr>
      <vt:lpstr>Brugerdefineret design</vt:lpstr>
      <vt:lpstr>PowerPoint-præsentation</vt:lpstr>
      <vt:lpstr>PowerPoint-præsentation</vt:lpstr>
      <vt:lpstr>PowerPoint-præsentation</vt:lpstr>
    </vt:vector>
  </TitlesOfParts>
  <Company>Guldborgsund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Olsen</dc:creator>
  <dc:description/>
  <cp:lastModifiedBy>Ole Dittmer Andersen</cp:lastModifiedBy>
  <cp:revision>77</cp:revision>
  <cp:lastPrinted>2023-02-24T07:54:19Z</cp:lastPrinted>
  <dcterms:created xsi:type="dcterms:W3CDTF">2023-02-20T13:38:19Z</dcterms:created>
  <dcterms:modified xsi:type="dcterms:W3CDTF">2025-10-24T10:43:34Z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0x0101005516848472806E4DB4EBEE5EBD43815D</vt:lpwstr>
  </property>
  <property fmtid="{D5CDD505-2E9C-101B-9397-08002B2CF9AE}" pid="3" name="Created">
    <vt:filetime>2023-02-20T00:00:00Z</vt:filetime>
  </property>
  <property fmtid="{D5CDD505-2E9C-101B-9397-08002B2CF9AE}" pid="4" name="Creator">
    <vt:lpwstr>Acrobat PDFMaker 22 til Word</vt:lpwstr>
  </property>
  <property fmtid="{D5CDD505-2E9C-101B-9397-08002B2CF9AE}" pid="5" name="LastSaved">
    <vt:filetime>2023-02-20T00:00:00Z</vt:filetime>
  </property>
  <property fmtid="{D5CDD505-2E9C-101B-9397-08002B2CF9AE}" pid="6" name="MediaServiceImageTags">
    <vt:lpwstr/>
  </property>
  <property fmtid="{D5CDD505-2E9C-101B-9397-08002B2CF9AE}" pid="7" name="Producer">
    <vt:lpwstr>Adobe PDF Library 22.3.86</vt:lpwstr>
  </property>
  <property fmtid="{D5CDD505-2E9C-101B-9397-08002B2CF9AE}" pid="8" name="SourceModified">
    <vt:lpwstr>D:20230220133151</vt:lpwstr>
  </property>
</Properties>
</file>