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  <p:sldMasterId id="2147483678" r:id="rId5"/>
    <p:sldMasterId id="2147483686" r:id="rId6"/>
    <p:sldMasterId id="2147483694" r:id="rId7"/>
    <p:sldMasterId id="2147483702" r:id="rId8"/>
    <p:sldMasterId id="2147483710" r:id="rId9"/>
    <p:sldMasterId id="2147483718" r:id="rId10"/>
    <p:sldMasterId id="2147483795" r:id="rId11"/>
  </p:sldMasterIdLst>
  <p:notesMasterIdLst>
    <p:notesMasterId r:id="rId21"/>
  </p:notesMasterIdLst>
  <p:handoutMasterIdLst>
    <p:handoutMasterId r:id="rId22"/>
  </p:handoutMasterIdLst>
  <p:sldIdLst>
    <p:sldId id="271" r:id="rId12"/>
    <p:sldId id="272" r:id="rId13"/>
    <p:sldId id="258" r:id="rId14"/>
    <p:sldId id="263" r:id="rId15"/>
    <p:sldId id="265" r:id="rId16"/>
    <p:sldId id="266" r:id="rId17"/>
    <p:sldId id="273" r:id="rId18"/>
    <p:sldId id="269" r:id="rId19"/>
    <p:sldId id="270" r:id="rId20"/>
  </p:sldIdLst>
  <p:sldSz cx="9906000" cy="6858000" type="A4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612" userDrawn="1">
          <p15:clr>
            <a:srgbClr val="A4A3A4"/>
          </p15:clr>
        </p15:guide>
        <p15:guide id="2" pos="20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0C9D04-388E-EB01-B618-DDF4449B9E9F}" name="Trine Mosegaard Albretsen" initials="TA" userId="S::trma@guldborgsund.dk::9697ce5c-6c43-403f-a79e-a119eccefeb2" providerId="AD"/>
  <p188:author id="{B350256B-5F4F-3AFD-7DEB-6BAD51D96E6A}" name="Henrik Johannes Thøgersen" initials="HT" userId="S::ht@guldborgsund.dk::1274d940-95ec-4501-8fdb-284a394222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0B8E"/>
    <a:srgbClr val="C4262D"/>
    <a:srgbClr val="9F4520"/>
    <a:srgbClr val="81824D"/>
    <a:srgbClr val="BDC9E0"/>
    <a:srgbClr val="4F81BD"/>
    <a:srgbClr val="002B88"/>
    <a:srgbClr val="006179"/>
    <a:srgbClr val="FFFFFF"/>
    <a:srgbClr val="AD8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387" y="48"/>
      </p:cViewPr>
      <p:guideLst>
        <p:guide orient="horz" pos="2612"/>
        <p:guide pos="20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AC48EF0-E68D-FDF0-B3E0-81E57F951E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642" cy="341026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>
              <a:defRPr sz="11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B94E643-96C4-83B6-2FD6-DFA6016655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523" y="0"/>
            <a:ext cx="4300168" cy="341026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>
              <a:defRPr sz="1100"/>
            </a:lvl1pPr>
          </a:lstStyle>
          <a:p>
            <a:fld id="{87F076BD-4553-4CA9-B080-B7FCAC2B1AB2}" type="datetimeFigureOut">
              <a:rPr lang="da-DK" smtClean="0"/>
              <a:t>06-05-2025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7592BC8-8605-BD9E-2349-A5E20C36EF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50"/>
            <a:ext cx="4301642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5B46381-AD7A-2315-8BB5-A28E43279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523" y="6456650"/>
            <a:ext cx="4300168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2006613D-4AB4-4534-8E91-5FC35C5FB6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6861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642" cy="341026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>
              <a:defRPr sz="11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623523" y="0"/>
            <a:ext cx="4300168" cy="341026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>
              <a:defRPr sz="1100"/>
            </a:lvl1pPr>
          </a:lstStyle>
          <a:p>
            <a:fld id="{A18C3F41-6108-413E-8ABE-726C36449FEF}" type="datetimeFigureOut">
              <a:rPr lang="da-DK" smtClean="0"/>
              <a:t>06-05-2025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308350" y="850900"/>
            <a:ext cx="3309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9" tIns="41880" rIns="83759" bIns="4188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93254" y="3271845"/>
            <a:ext cx="7940131" cy="2676834"/>
          </a:xfrm>
          <a:prstGeom prst="rect">
            <a:avLst/>
          </a:prstGeom>
        </p:spPr>
        <p:txBody>
          <a:bodyPr vert="horz" lIns="83759" tIns="41880" rIns="83759" bIns="4188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456650"/>
            <a:ext cx="4301642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623523" y="6456650"/>
            <a:ext cx="4300168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54C9112A-3A55-4AAE-8387-3ACAB56B0B6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939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9112A-3A55-4AAE-8387-3ACAB56B0B6F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007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5">
            <a:extLst>
              <a:ext uri="{FF2B5EF4-FFF2-40B4-BE49-F238E27FC236}">
                <a16:creationId xmlns:a16="http://schemas.microsoft.com/office/drawing/2014/main" id="{C9525864-E40F-95BB-B0FA-8BF782B25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98332E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D80D4862-5998-966F-B5D6-2E3083AEC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13" y="869950"/>
            <a:ext cx="1268656" cy="198438"/>
          </a:xfrm>
          <a:prstGeom prst="rect">
            <a:avLst/>
          </a:prstGeom>
          <a:solidFill>
            <a:srgbClr val="98332E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Pejlemærker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7FC23F89-A11C-3579-ABD6-8A6CFFD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313" y="1085849"/>
            <a:ext cx="1958975" cy="2728800"/>
          </a:xfrm>
          <a:prstGeom prst="rect">
            <a:avLst/>
          </a:prstGeom>
          <a:noFill/>
        </p:spPr>
        <p:txBody>
          <a:bodyPr/>
          <a:lstStyle>
            <a:lvl1pPr>
              <a:defRPr sz="900">
                <a:solidFill>
                  <a:srgbClr val="98332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r>
              <a:rPr lang="da-DK" sz="900">
                <a:latin typeface="Verdana"/>
                <a:cs typeface="Verdana"/>
              </a:rPr>
              <a:t>Klik for at tilføje pejlemærker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3532187"/>
          </a:xfrm>
          <a:prstGeom prst="rect">
            <a:avLst/>
          </a:prstGeom>
          <a:solidFill>
            <a:srgbClr val="98332E">
              <a:alpha val="10000"/>
            </a:srgbClr>
          </a:solidFill>
          <a:ln>
            <a:noFill/>
          </a:ln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AF34902-050B-10B8-45C8-2954FE2BF637}"/>
              </a:ext>
            </a:extLst>
          </p:cNvPr>
          <p:cNvCxnSpPr>
            <a:cxnSpLocks/>
          </p:cNvCxnSpPr>
          <p:nvPr userDrawn="1"/>
        </p:nvCxnSpPr>
        <p:spPr>
          <a:xfrm>
            <a:off x="2555019" y="1096655"/>
            <a:ext cx="2723" cy="2728800"/>
          </a:xfrm>
          <a:prstGeom prst="line">
            <a:avLst/>
          </a:prstGeom>
          <a:ln w="9525">
            <a:solidFill>
              <a:srgbClr val="98332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7D6069D-36CF-2C5E-89C3-C6E7ED29D230}"/>
              </a:ext>
            </a:extLst>
          </p:cNvPr>
          <p:cNvCxnSpPr>
            <a:cxnSpLocks/>
          </p:cNvCxnSpPr>
          <p:nvPr userDrawn="1"/>
        </p:nvCxnSpPr>
        <p:spPr>
          <a:xfrm>
            <a:off x="597567" y="1096655"/>
            <a:ext cx="0" cy="2728800"/>
          </a:xfrm>
          <a:prstGeom prst="line">
            <a:avLst/>
          </a:prstGeom>
          <a:ln>
            <a:solidFill>
              <a:srgbClr val="98332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dsholder til tekst 18">
            <a:extLst>
              <a:ext uri="{FF2B5EF4-FFF2-40B4-BE49-F238E27FC236}">
                <a16:creationId xmlns:a16="http://schemas.microsoft.com/office/drawing/2014/main" id="{4D02FE4E-EEF6-1BFA-2133-AA138E7006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582" y="3985846"/>
            <a:ext cx="1958975" cy="2233858"/>
          </a:xfrm>
          <a:prstGeom prst="rect">
            <a:avLst/>
          </a:prstGeom>
          <a:solidFill>
            <a:srgbClr val="98332E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endParaRPr lang="da-DK" sz="900">
              <a:latin typeface="Verdana"/>
              <a:cs typeface="Verdana"/>
            </a:endParaRPr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8E3C4D6D-42B9-1E79-4F54-56F85A3B59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0675" y="4751388"/>
            <a:ext cx="3117850" cy="1468437"/>
          </a:xfrm>
          <a:prstGeom prst="rect">
            <a:avLst/>
          </a:prstGeom>
          <a:solidFill>
            <a:srgbClr val="98332E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5" name="Pladsholder til tekst 13">
            <a:extLst>
              <a:ext uri="{FF2B5EF4-FFF2-40B4-BE49-F238E27FC236}">
                <a16:creationId xmlns:a16="http://schemas.microsoft.com/office/drawing/2014/main" id="{103A743A-4466-B4EF-99CD-17197D1594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6975" y="4751387"/>
            <a:ext cx="3117850" cy="1468437"/>
          </a:xfrm>
          <a:prstGeom prst="rect">
            <a:avLst/>
          </a:prstGeom>
          <a:solidFill>
            <a:srgbClr val="98332E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6C2C2A-3E1A-2725-FAB8-96BF816A2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450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98332E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581" y="2830385"/>
            <a:ext cx="1958975" cy="1620000"/>
          </a:xfrm>
          <a:prstGeom prst="rect">
            <a:avLst/>
          </a:prstGeom>
          <a:solidFill>
            <a:srgbClr val="98332E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580" y="4592382"/>
            <a:ext cx="1958975" cy="1620000"/>
          </a:xfrm>
          <a:prstGeom prst="rect">
            <a:avLst/>
          </a:prstGeom>
          <a:solidFill>
            <a:srgbClr val="98332E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l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5140083"/>
          </a:xfrm>
          <a:prstGeom prst="rect">
            <a:avLst/>
          </a:prstGeom>
          <a:solidFill>
            <a:srgbClr val="98332E">
              <a:alpha val="10000"/>
            </a:srgbClr>
          </a:solidFill>
          <a:ln>
            <a:noFill/>
          </a:ln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52DA1448-7B83-0552-09C6-432A87D97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579" y="1065204"/>
            <a:ext cx="1958975" cy="1620000"/>
          </a:xfrm>
          <a:prstGeom prst="rect">
            <a:avLst/>
          </a:prstGeom>
          <a:solidFill>
            <a:srgbClr val="98332E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F59AD1F7-609D-9EAF-BC54-5BE631C59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1655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98332E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D80D4862-5998-966F-B5D6-2E3083AEC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13" y="869950"/>
            <a:ext cx="1268656" cy="198438"/>
          </a:xfrm>
          <a:prstGeom prst="rect">
            <a:avLst/>
          </a:prstGeom>
          <a:solidFill>
            <a:srgbClr val="98332E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Pejlemærker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7FC23F89-A11C-3579-ABD6-8A6CFFD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313" y="1085849"/>
            <a:ext cx="1958975" cy="3514726"/>
          </a:xfrm>
          <a:prstGeom prst="rect">
            <a:avLst/>
          </a:prstGeom>
          <a:noFill/>
        </p:spPr>
        <p:txBody>
          <a:bodyPr/>
          <a:lstStyle>
            <a:lvl1pPr>
              <a:defRPr sz="900">
                <a:solidFill>
                  <a:srgbClr val="98332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r>
              <a:rPr lang="da-DK" sz="900">
                <a:latin typeface="Verdana"/>
                <a:cs typeface="Verdana"/>
              </a:rPr>
              <a:t>Klik for at tilføje pejlemærker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65685" y="4751388"/>
            <a:ext cx="2775600" cy="1468437"/>
          </a:xfrm>
          <a:prstGeom prst="rect">
            <a:avLst/>
          </a:prstGeom>
          <a:solidFill>
            <a:srgbClr val="98332E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6741" y="4751267"/>
            <a:ext cx="2775600" cy="1468437"/>
          </a:xfrm>
          <a:prstGeom prst="rect">
            <a:avLst/>
          </a:prstGeom>
          <a:solidFill>
            <a:srgbClr val="98332E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3532187"/>
          </a:xfrm>
          <a:prstGeom prst="rect">
            <a:avLst/>
          </a:prstGeom>
          <a:solidFill>
            <a:srgbClr val="98332E">
              <a:alpha val="10000"/>
            </a:srgbClr>
          </a:solidFill>
          <a:ln>
            <a:noFill/>
          </a:ln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AF34902-050B-10B8-45C8-2954FE2BF637}"/>
              </a:ext>
            </a:extLst>
          </p:cNvPr>
          <p:cNvCxnSpPr>
            <a:cxnSpLocks/>
          </p:cNvCxnSpPr>
          <p:nvPr userDrawn="1"/>
        </p:nvCxnSpPr>
        <p:spPr>
          <a:xfrm>
            <a:off x="2555019" y="1096655"/>
            <a:ext cx="2723" cy="3513600"/>
          </a:xfrm>
          <a:prstGeom prst="line">
            <a:avLst/>
          </a:prstGeom>
          <a:ln w="9525">
            <a:solidFill>
              <a:srgbClr val="98332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7D6069D-36CF-2C5E-89C3-C6E7ED29D230}"/>
              </a:ext>
            </a:extLst>
          </p:cNvPr>
          <p:cNvCxnSpPr>
            <a:cxnSpLocks/>
          </p:cNvCxnSpPr>
          <p:nvPr userDrawn="1"/>
        </p:nvCxnSpPr>
        <p:spPr>
          <a:xfrm>
            <a:off x="597567" y="1096655"/>
            <a:ext cx="0" cy="3513600"/>
          </a:xfrm>
          <a:prstGeom prst="line">
            <a:avLst/>
          </a:prstGeom>
          <a:ln>
            <a:solidFill>
              <a:srgbClr val="98332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713762B6-DE4C-53EA-5EF2-662A1F7D74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629" y="4751268"/>
            <a:ext cx="2775600" cy="1468437"/>
          </a:xfrm>
          <a:prstGeom prst="rect">
            <a:avLst/>
          </a:prstGeom>
          <a:solidFill>
            <a:srgbClr val="98332E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2109AFF4-180A-5350-CBDF-DA2511E34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438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13" y="868340"/>
            <a:ext cx="1481671" cy="198438"/>
          </a:xfrm>
          <a:prstGeom prst="rect">
            <a:avLst/>
          </a:prstGeom>
          <a:solidFill>
            <a:srgbClr val="98332E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65685" y="4751388"/>
            <a:ext cx="2775600" cy="1468437"/>
          </a:xfrm>
          <a:prstGeom prst="rect">
            <a:avLst/>
          </a:prstGeom>
          <a:solidFill>
            <a:srgbClr val="98332E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lang="da-DK" sz="800" spc="-18" dirty="0">
                <a:latin typeface="Verdana"/>
                <a:ea typeface="Verdana" panose="020B0604030504040204" pitchFamily="34" charset="0"/>
                <a:cs typeface="Verdana"/>
              </a:defRPr>
            </a:lvl1pPr>
          </a:lstStyle>
          <a:p>
            <a:pPr marL="88100" lvl="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6741" y="4751267"/>
            <a:ext cx="2775600" cy="1468437"/>
          </a:xfrm>
          <a:prstGeom prst="rect">
            <a:avLst/>
          </a:prstGeom>
          <a:solidFill>
            <a:srgbClr val="98332E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629" y="1068388"/>
            <a:ext cx="8708121" cy="3532187"/>
          </a:xfrm>
          <a:prstGeom prst="rect">
            <a:avLst/>
          </a:prstGeom>
          <a:solidFill>
            <a:srgbClr val="98332E">
              <a:alpha val="10000"/>
            </a:srgbClr>
          </a:solidFill>
          <a:ln>
            <a:noFill/>
          </a:ln>
        </p:spPr>
        <p:txBody>
          <a:bodyPr numCol="4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713762B6-DE4C-53EA-5EF2-662A1F7D74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629" y="4751268"/>
            <a:ext cx="2775600" cy="1468437"/>
          </a:xfrm>
          <a:prstGeom prst="rect">
            <a:avLst/>
          </a:prstGeom>
          <a:solidFill>
            <a:srgbClr val="98332E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8916C9F7-09AB-C170-DEB7-DE44086C7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5608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13" y="868340"/>
            <a:ext cx="1481671" cy="198438"/>
          </a:xfrm>
          <a:prstGeom prst="rect">
            <a:avLst/>
          </a:prstGeom>
          <a:solidFill>
            <a:srgbClr val="98332E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47410" y="4751267"/>
            <a:ext cx="1958400" cy="1468437"/>
          </a:xfrm>
          <a:prstGeom prst="rect">
            <a:avLst/>
          </a:prstGeom>
          <a:solidFill>
            <a:srgbClr val="98332E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0191" y="4751267"/>
            <a:ext cx="1958400" cy="1468437"/>
          </a:xfrm>
          <a:prstGeom prst="rect">
            <a:avLst/>
          </a:prstGeom>
          <a:solidFill>
            <a:srgbClr val="98332E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629" y="1068388"/>
            <a:ext cx="8708121" cy="3532187"/>
          </a:xfrm>
          <a:prstGeom prst="rect">
            <a:avLst/>
          </a:prstGeom>
          <a:solidFill>
            <a:srgbClr val="98332E">
              <a:alpha val="10000"/>
            </a:srgbClr>
          </a:solidFill>
          <a:ln>
            <a:noFill/>
          </a:ln>
        </p:spPr>
        <p:txBody>
          <a:bodyPr numCol="4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713762B6-DE4C-53EA-5EF2-662A1F7D74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629" y="4751267"/>
            <a:ext cx="1958400" cy="1468437"/>
          </a:xfrm>
          <a:prstGeom prst="rect">
            <a:avLst/>
          </a:prstGeom>
          <a:solidFill>
            <a:srgbClr val="98332E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tekst 13">
            <a:extLst>
              <a:ext uri="{FF2B5EF4-FFF2-40B4-BE49-F238E27FC236}">
                <a16:creationId xmlns:a16="http://schemas.microsoft.com/office/drawing/2014/main" id="{E621B1DE-BBA4-078A-056E-3CF7979085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52971" y="4751267"/>
            <a:ext cx="1958400" cy="1468437"/>
          </a:xfrm>
          <a:prstGeom prst="rect">
            <a:avLst/>
          </a:prstGeom>
          <a:solidFill>
            <a:srgbClr val="98332E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5" name="Pladsholder til slidenummer 5">
            <a:extLst>
              <a:ext uri="{FF2B5EF4-FFF2-40B4-BE49-F238E27FC236}">
                <a16:creationId xmlns:a16="http://schemas.microsoft.com/office/drawing/2014/main" id="{CA40DBB0-B540-C99D-AB72-A907F9000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8531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5">
            <a:extLst>
              <a:ext uri="{FF2B5EF4-FFF2-40B4-BE49-F238E27FC236}">
                <a16:creationId xmlns:a16="http://schemas.microsoft.com/office/drawing/2014/main" id="{1E0F5A0E-AEA1-A5ED-8330-177BEC64A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9410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3D6C3A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D80D4862-5998-966F-B5D6-2E3083AEC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13" y="869950"/>
            <a:ext cx="1268656" cy="198438"/>
          </a:xfrm>
          <a:prstGeom prst="rect">
            <a:avLst/>
          </a:prstGeom>
          <a:solidFill>
            <a:srgbClr val="3D6C3A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Pejlemærker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7FC23F89-A11C-3579-ABD6-8A6CFFD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313" y="1085850"/>
            <a:ext cx="1958975" cy="5133975"/>
          </a:xfrm>
          <a:prstGeom prst="rect">
            <a:avLst/>
          </a:prstGeom>
          <a:noFill/>
        </p:spPr>
        <p:txBody>
          <a:bodyPr/>
          <a:lstStyle>
            <a:lvl1pPr>
              <a:defRPr sz="900">
                <a:solidFill>
                  <a:srgbClr val="3D6C3A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r>
              <a:rPr lang="da-DK" sz="900">
                <a:latin typeface="Verdana"/>
                <a:cs typeface="Verdana"/>
              </a:rPr>
              <a:t>Klik for at tilføje pejlemærker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3532187"/>
          </a:xfrm>
          <a:prstGeom prst="rect">
            <a:avLst/>
          </a:prstGeom>
          <a:solidFill>
            <a:srgbClr val="3D6C3A">
              <a:alpha val="5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AF34902-050B-10B8-45C8-2954FE2BF637}"/>
              </a:ext>
            </a:extLst>
          </p:cNvPr>
          <p:cNvCxnSpPr>
            <a:cxnSpLocks/>
          </p:cNvCxnSpPr>
          <p:nvPr userDrawn="1"/>
        </p:nvCxnSpPr>
        <p:spPr>
          <a:xfrm>
            <a:off x="2555019" y="1096655"/>
            <a:ext cx="2723" cy="5135492"/>
          </a:xfrm>
          <a:prstGeom prst="line">
            <a:avLst/>
          </a:prstGeom>
          <a:ln w="9525">
            <a:solidFill>
              <a:srgbClr val="3D6C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7D6069D-36CF-2C5E-89C3-C6E7ED29D230}"/>
              </a:ext>
            </a:extLst>
          </p:cNvPr>
          <p:cNvCxnSpPr>
            <a:cxnSpLocks/>
          </p:cNvCxnSpPr>
          <p:nvPr userDrawn="1"/>
        </p:nvCxnSpPr>
        <p:spPr>
          <a:xfrm>
            <a:off x="597567" y="1096655"/>
            <a:ext cx="0" cy="5135492"/>
          </a:xfrm>
          <a:prstGeom prst="line">
            <a:avLst/>
          </a:prstGeom>
          <a:ln>
            <a:solidFill>
              <a:srgbClr val="3D6C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dsholder til tekst 13">
            <a:extLst>
              <a:ext uri="{FF2B5EF4-FFF2-40B4-BE49-F238E27FC236}">
                <a16:creationId xmlns:a16="http://schemas.microsoft.com/office/drawing/2014/main" id="{065BBB31-1DA0-F1E7-9638-9D239A046E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0675" y="4751388"/>
            <a:ext cx="3117850" cy="1468437"/>
          </a:xfrm>
          <a:prstGeom prst="rect">
            <a:avLst/>
          </a:prstGeom>
          <a:solidFill>
            <a:srgbClr val="3D6C3A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68F2A578-31CF-F5C7-A7C2-B13DD7AA38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6975" y="4751387"/>
            <a:ext cx="3117850" cy="1468437"/>
          </a:xfrm>
          <a:prstGeom prst="rect">
            <a:avLst/>
          </a:prstGeom>
          <a:solidFill>
            <a:srgbClr val="3D6C3A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5" name="Pladsholder til slidenummer 5">
            <a:extLst>
              <a:ext uri="{FF2B5EF4-FFF2-40B4-BE49-F238E27FC236}">
                <a16:creationId xmlns:a16="http://schemas.microsoft.com/office/drawing/2014/main" id="{ED550164-1C24-525D-9C07-986F3C890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5106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3D6C3A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D80D4862-5998-966F-B5D6-2E3083AEC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13" y="869950"/>
            <a:ext cx="1268656" cy="198438"/>
          </a:xfrm>
          <a:prstGeom prst="rect">
            <a:avLst/>
          </a:prstGeom>
          <a:solidFill>
            <a:srgbClr val="3D6C3A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Pejlemærker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7FC23F89-A11C-3579-ABD6-8A6CFFD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313" y="1085849"/>
            <a:ext cx="1958975" cy="2728800"/>
          </a:xfrm>
          <a:prstGeom prst="rect">
            <a:avLst/>
          </a:prstGeom>
          <a:noFill/>
        </p:spPr>
        <p:txBody>
          <a:bodyPr/>
          <a:lstStyle>
            <a:lvl1pPr>
              <a:defRPr sz="900">
                <a:solidFill>
                  <a:srgbClr val="3D6C3A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r>
              <a:rPr lang="da-DK" sz="900">
                <a:latin typeface="Verdana"/>
                <a:cs typeface="Verdana"/>
              </a:rPr>
              <a:t>Klik for at tilføje pejlemærker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3532187"/>
          </a:xfrm>
          <a:prstGeom prst="rect">
            <a:avLst/>
          </a:prstGeom>
          <a:solidFill>
            <a:srgbClr val="3D6C3A">
              <a:alpha val="5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AF34902-050B-10B8-45C8-2954FE2BF637}"/>
              </a:ext>
            </a:extLst>
          </p:cNvPr>
          <p:cNvCxnSpPr>
            <a:cxnSpLocks/>
          </p:cNvCxnSpPr>
          <p:nvPr userDrawn="1"/>
        </p:nvCxnSpPr>
        <p:spPr>
          <a:xfrm>
            <a:off x="2555019" y="1096655"/>
            <a:ext cx="2723" cy="2728800"/>
          </a:xfrm>
          <a:prstGeom prst="line">
            <a:avLst/>
          </a:prstGeom>
          <a:ln w="9525">
            <a:solidFill>
              <a:srgbClr val="3D6C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7D6069D-36CF-2C5E-89C3-C6E7ED29D230}"/>
              </a:ext>
            </a:extLst>
          </p:cNvPr>
          <p:cNvCxnSpPr>
            <a:cxnSpLocks/>
          </p:cNvCxnSpPr>
          <p:nvPr userDrawn="1"/>
        </p:nvCxnSpPr>
        <p:spPr>
          <a:xfrm>
            <a:off x="597567" y="1096655"/>
            <a:ext cx="0" cy="2728800"/>
          </a:xfrm>
          <a:prstGeom prst="line">
            <a:avLst/>
          </a:prstGeom>
          <a:ln>
            <a:solidFill>
              <a:srgbClr val="3D6C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dsholder til tekst 18">
            <a:extLst>
              <a:ext uri="{FF2B5EF4-FFF2-40B4-BE49-F238E27FC236}">
                <a16:creationId xmlns:a16="http://schemas.microsoft.com/office/drawing/2014/main" id="{4D02FE4E-EEF6-1BFA-2133-AA138E7006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582" y="3985846"/>
            <a:ext cx="1958975" cy="2233858"/>
          </a:xfrm>
          <a:prstGeom prst="rect">
            <a:avLst/>
          </a:prstGeom>
          <a:solidFill>
            <a:srgbClr val="3D6C3A">
              <a:alpha val="3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endParaRPr lang="da-DK" sz="900">
              <a:latin typeface="Verdana"/>
              <a:cs typeface="Verdana"/>
            </a:endParaRPr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9BEAED30-D052-BDDE-AE70-B49E5F006C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0675" y="4751388"/>
            <a:ext cx="3117850" cy="1468437"/>
          </a:xfrm>
          <a:prstGeom prst="rect">
            <a:avLst/>
          </a:prstGeom>
          <a:solidFill>
            <a:srgbClr val="3D6C3A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5" name="Pladsholder til tekst 13">
            <a:extLst>
              <a:ext uri="{FF2B5EF4-FFF2-40B4-BE49-F238E27FC236}">
                <a16:creationId xmlns:a16="http://schemas.microsoft.com/office/drawing/2014/main" id="{7DC5F740-88AB-7EB2-2015-E9C049CF78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6975" y="4751387"/>
            <a:ext cx="3117850" cy="1468437"/>
          </a:xfrm>
          <a:prstGeom prst="rect">
            <a:avLst/>
          </a:prstGeom>
          <a:solidFill>
            <a:srgbClr val="3D6C3A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CCEF00B-9123-57BD-7E33-0C781B5A5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830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3D6C3A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581" y="2830385"/>
            <a:ext cx="1958975" cy="1620000"/>
          </a:xfrm>
          <a:prstGeom prst="rect">
            <a:avLst/>
          </a:prstGeom>
          <a:solidFill>
            <a:srgbClr val="3D6C3A">
              <a:alpha val="3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580" y="4592382"/>
            <a:ext cx="1958975" cy="1620000"/>
          </a:xfrm>
          <a:prstGeom prst="rect">
            <a:avLst/>
          </a:prstGeom>
          <a:solidFill>
            <a:srgbClr val="3D6C3A">
              <a:alpha val="3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l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5140083"/>
          </a:xfrm>
          <a:prstGeom prst="rect">
            <a:avLst/>
          </a:prstGeom>
          <a:solidFill>
            <a:srgbClr val="3D6C3A">
              <a:alpha val="5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52DA1448-7B83-0552-09C6-432A87D97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579" y="1065204"/>
            <a:ext cx="1958975" cy="1620000"/>
          </a:xfrm>
          <a:prstGeom prst="rect">
            <a:avLst/>
          </a:prstGeom>
          <a:solidFill>
            <a:srgbClr val="3D6C3A">
              <a:alpha val="3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2667F49B-2BB6-3F8B-473A-E37A8086D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4687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3D6C3A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D80D4862-5998-966F-B5D6-2E3083AEC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13" y="869950"/>
            <a:ext cx="1268656" cy="198438"/>
          </a:xfrm>
          <a:prstGeom prst="rect">
            <a:avLst/>
          </a:prstGeom>
          <a:solidFill>
            <a:srgbClr val="3D6C3A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Pejlemærker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7FC23F89-A11C-3579-ABD6-8A6CFFD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313" y="1085849"/>
            <a:ext cx="1958975" cy="3514726"/>
          </a:xfrm>
          <a:prstGeom prst="rect">
            <a:avLst/>
          </a:prstGeom>
          <a:noFill/>
        </p:spPr>
        <p:txBody>
          <a:bodyPr/>
          <a:lstStyle>
            <a:lvl1pPr>
              <a:defRPr sz="900">
                <a:solidFill>
                  <a:srgbClr val="3D6C3A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r>
              <a:rPr lang="da-DK" sz="900">
                <a:latin typeface="Verdana"/>
                <a:cs typeface="Verdana"/>
              </a:rPr>
              <a:t>Klik for at tilføje pejlemærker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65685" y="4751388"/>
            <a:ext cx="2775600" cy="1468437"/>
          </a:xfrm>
          <a:prstGeom prst="rect">
            <a:avLst/>
          </a:prstGeom>
          <a:solidFill>
            <a:srgbClr val="3D6C3A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6741" y="4751267"/>
            <a:ext cx="2775600" cy="1468437"/>
          </a:xfrm>
          <a:prstGeom prst="rect">
            <a:avLst/>
          </a:prstGeom>
          <a:solidFill>
            <a:srgbClr val="3D6C3A">
              <a:alpha val="3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3532187"/>
          </a:xfrm>
          <a:prstGeom prst="rect">
            <a:avLst/>
          </a:prstGeom>
          <a:solidFill>
            <a:srgbClr val="3D6C3A">
              <a:alpha val="5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AF34902-050B-10B8-45C8-2954FE2BF637}"/>
              </a:ext>
            </a:extLst>
          </p:cNvPr>
          <p:cNvCxnSpPr>
            <a:cxnSpLocks/>
          </p:cNvCxnSpPr>
          <p:nvPr userDrawn="1"/>
        </p:nvCxnSpPr>
        <p:spPr>
          <a:xfrm>
            <a:off x="2555019" y="1096655"/>
            <a:ext cx="2723" cy="3513600"/>
          </a:xfrm>
          <a:prstGeom prst="line">
            <a:avLst/>
          </a:prstGeom>
          <a:ln w="9525">
            <a:solidFill>
              <a:srgbClr val="3D6C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7D6069D-36CF-2C5E-89C3-C6E7ED29D230}"/>
              </a:ext>
            </a:extLst>
          </p:cNvPr>
          <p:cNvCxnSpPr>
            <a:cxnSpLocks/>
          </p:cNvCxnSpPr>
          <p:nvPr userDrawn="1"/>
        </p:nvCxnSpPr>
        <p:spPr>
          <a:xfrm>
            <a:off x="597567" y="1096655"/>
            <a:ext cx="0" cy="3513600"/>
          </a:xfrm>
          <a:prstGeom prst="line">
            <a:avLst/>
          </a:prstGeom>
          <a:ln>
            <a:solidFill>
              <a:srgbClr val="3D6C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713762B6-DE4C-53EA-5EF2-662A1F7D74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629" y="4751268"/>
            <a:ext cx="2775600" cy="1468437"/>
          </a:xfrm>
          <a:prstGeom prst="rect">
            <a:avLst/>
          </a:prstGeom>
          <a:solidFill>
            <a:srgbClr val="3D6C3A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AD933C69-0689-6344-F31C-7D3486118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663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3">
            <a:extLst>
              <a:ext uri="{FF2B5EF4-FFF2-40B4-BE49-F238E27FC236}">
                <a16:creationId xmlns:a16="http://schemas.microsoft.com/office/drawing/2014/main" id="{DF9A8349-85C6-7D48-3F1B-101AE6F396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57221" y="4751387"/>
            <a:ext cx="3117850" cy="1468437"/>
          </a:xfrm>
          <a:prstGeom prst="rect">
            <a:avLst/>
          </a:prstGeom>
          <a:solidFill>
            <a:srgbClr val="3E6D89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3E6D89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D80D4862-5998-966F-B5D6-2E3083AEC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13" y="868340"/>
            <a:ext cx="1268656" cy="198438"/>
          </a:xfrm>
          <a:prstGeom prst="rect">
            <a:avLst/>
          </a:prstGeom>
          <a:solidFill>
            <a:srgbClr val="3E6D89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Pejlemærker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7FC23F89-A11C-3579-ABD6-8A6CFFD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313" y="1085850"/>
            <a:ext cx="1958975" cy="5133975"/>
          </a:xfrm>
          <a:prstGeom prst="rect">
            <a:avLst/>
          </a:prstGeom>
          <a:noFill/>
        </p:spPr>
        <p:txBody>
          <a:bodyPr/>
          <a:lstStyle>
            <a:lvl1pPr>
              <a:defRPr sz="900">
                <a:solidFill>
                  <a:srgbClr val="3E6D8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r>
              <a:rPr lang="da-DK" sz="900">
                <a:latin typeface="Verdana"/>
                <a:cs typeface="Verdana"/>
              </a:rPr>
              <a:t>Klik for at tilføje pejlemærker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3532187"/>
          </a:xfrm>
          <a:prstGeom prst="rect">
            <a:avLst/>
          </a:prstGeom>
          <a:solidFill>
            <a:srgbClr val="3E6D89">
              <a:alpha val="5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AF34902-050B-10B8-45C8-2954FE2BF637}"/>
              </a:ext>
            </a:extLst>
          </p:cNvPr>
          <p:cNvCxnSpPr>
            <a:cxnSpLocks/>
          </p:cNvCxnSpPr>
          <p:nvPr userDrawn="1"/>
        </p:nvCxnSpPr>
        <p:spPr>
          <a:xfrm>
            <a:off x="2555019" y="1096655"/>
            <a:ext cx="2723" cy="5135492"/>
          </a:xfrm>
          <a:prstGeom prst="line">
            <a:avLst/>
          </a:prstGeom>
          <a:ln w="9525">
            <a:solidFill>
              <a:srgbClr val="3E6D8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7D6069D-36CF-2C5E-89C3-C6E7ED29D230}"/>
              </a:ext>
            </a:extLst>
          </p:cNvPr>
          <p:cNvCxnSpPr>
            <a:cxnSpLocks/>
          </p:cNvCxnSpPr>
          <p:nvPr userDrawn="1"/>
        </p:nvCxnSpPr>
        <p:spPr>
          <a:xfrm>
            <a:off x="597567" y="1096655"/>
            <a:ext cx="0" cy="5135492"/>
          </a:xfrm>
          <a:prstGeom prst="line">
            <a:avLst/>
          </a:prstGeom>
          <a:ln>
            <a:solidFill>
              <a:srgbClr val="3E6D8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ladsholder til tekst 13">
            <a:extLst>
              <a:ext uri="{FF2B5EF4-FFF2-40B4-BE49-F238E27FC236}">
                <a16:creationId xmlns:a16="http://schemas.microsoft.com/office/drawing/2014/main" id="{9D79D25F-ABA3-4D10-ACF1-C3E86947DC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4900" y="4751388"/>
            <a:ext cx="3117850" cy="1468437"/>
          </a:xfrm>
          <a:prstGeom prst="rect">
            <a:avLst/>
          </a:prstGeom>
          <a:solidFill>
            <a:srgbClr val="3E6D89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0A3E45F2-5F6C-189F-6C96-8AF54C5BD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9621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13" y="868340"/>
            <a:ext cx="1481671" cy="198438"/>
          </a:xfrm>
          <a:prstGeom prst="rect">
            <a:avLst/>
          </a:prstGeom>
          <a:solidFill>
            <a:srgbClr val="3D6C3A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65685" y="4751388"/>
            <a:ext cx="2775600" cy="1468437"/>
          </a:xfrm>
          <a:prstGeom prst="rect">
            <a:avLst/>
          </a:prstGeom>
          <a:solidFill>
            <a:srgbClr val="3D6C3A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6741" y="4751267"/>
            <a:ext cx="2775600" cy="1468437"/>
          </a:xfrm>
          <a:prstGeom prst="rect">
            <a:avLst/>
          </a:prstGeom>
          <a:solidFill>
            <a:srgbClr val="3D6C3A">
              <a:alpha val="3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629" y="1068388"/>
            <a:ext cx="8708121" cy="3532187"/>
          </a:xfrm>
          <a:prstGeom prst="rect">
            <a:avLst/>
          </a:prstGeom>
          <a:solidFill>
            <a:srgbClr val="3D6C3A">
              <a:alpha val="5000"/>
            </a:srgbClr>
          </a:solidFill>
        </p:spPr>
        <p:txBody>
          <a:bodyPr numCol="4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713762B6-DE4C-53EA-5EF2-662A1F7D74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629" y="4751268"/>
            <a:ext cx="2775600" cy="1468437"/>
          </a:xfrm>
          <a:prstGeom prst="rect">
            <a:avLst/>
          </a:prstGeom>
          <a:solidFill>
            <a:srgbClr val="3D6C3A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2BD1A18D-9C57-F4F3-41ED-F1C5A57B0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0516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13" y="868340"/>
            <a:ext cx="1481671" cy="198438"/>
          </a:xfrm>
          <a:prstGeom prst="rect">
            <a:avLst/>
          </a:prstGeom>
          <a:solidFill>
            <a:srgbClr val="3D6C3A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47410" y="4751267"/>
            <a:ext cx="1958400" cy="1468437"/>
          </a:xfrm>
          <a:prstGeom prst="rect">
            <a:avLst/>
          </a:prstGeom>
          <a:solidFill>
            <a:srgbClr val="3D6C3A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0191" y="4751267"/>
            <a:ext cx="1958400" cy="1468437"/>
          </a:xfrm>
          <a:prstGeom prst="rect">
            <a:avLst/>
          </a:prstGeom>
          <a:solidFill>
            <a:srgbClr val="3D6C3A">
              <a:alpha val="3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629" y="1068388"/>
            <a:ext cx="8708121" cy="3532187"/>
          </a:xfrm>
          <a:prstGeom prst="rect">
            <a:avLst/>
          </a:prstGeom>
          <a:solidFill>
            <a:srgbClr val="3D6C3A">
              <a:alpha val="5000"/>
            </a:srgbClr>
          </a:solidFill>
        </p:spPr>
        <p:txBody>
          <a:bodyPr numCol="4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713762B6-DE4C-53EA-5EF2-662A1F7D74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629" y="4751267"/>
            <a:ext cx="1958400" cy="1468437"/>
          </a:xfrm>
          <a:prstGeom prst="rect">
            <a:avLst/>
          </a:prstGeom>
          <a:solidFill>
            <a:srgbClr val="3D6C3A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tekst 13">
            <a:extLst>
              <a:ext uri="{FF2B5EF4-FFF2-40B4-BE49-F238E27FC236}">
                <a16:creationId xmlns:a16="http://schemas.microsoft.com/office/drawing/2014/main" id="{E621B1DE-BBA4-078A-056E-3CF7979085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52971" y="4751267"/>
            <a:ext cx="1958400" cy="1468437"/>
          </a:xfrm>
          <a:prstGeom prst="rect">
            <a:avLst/>
          </a:prstGeom>
          <a:solidFill>
            <a:srgbClr val="3D6C3A">
              <a:alpha val="3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5" name="Pladsholder til slidenummer 5">
            <a:extLst>
              <a:ext uri="{FF2B5EF4-FFF2-40B4-BE49-F238E27FC236}">
                <a16:creationId xmlns:a16="http://schemas.microsoft.com/office/drawing/2014/main" id="{787699DE-895C-8DD1-DA57-FA50FA1E4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5194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5">
            <a:extLst>
              <a:ext uri="{FF2B5EF4-FFF2-40B4-BE49-F238E27FC236}">
                <a16:creationId xmlns:a16="http://schemas.microsoft.com/office/drawing/2014/main" id="{0217A0FE-D93B-36F2-F6AF-EC7102B25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0487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AD8E26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D80D4862-5998-966F-B5D6-2E3083AEC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13" y="869950"/>
            <a:ext cx="1268656" cy="198438"/>
          </a:xfrm>
          <a:prstGeom prst="rect">
            <a:avLst/>
          </a:prstGeom>
          <a:solidFill>
            <a:srgbClr val="AD8E26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Pejlemærker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7FC23F89-A11C-3579-ABD6-8A6CFFD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313" y="1085850"/>
            <a:ext cx="1958975" cy="5133975"/>
          </a:xfrm>
          <a:prstGeom prst="rect">
            <a:avLst/>
          </a:prstGeom>
          <a:noFill/>
        </p:spPr>
        <p:txBody>
          <a:bodyPr/>
          <a:lstStyle>
            <a:lvl1pPr>
              <a:defRPr sz="900">
                <a:solidFill>
                  <a:srgbClr val="AD8E2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r>
              <a:rPr lang="da-DK" sz="900">
                <a:latin typeface="Verdana"/>
                <a:cs typeface="Verdana"/>
              </a:rPr>
              <a:t>Klik for at tilføje pejlemærker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3532187"/>
          </a:xfrm>
          <a:prstGeom prst="rect">
            <a:avLst/>
          </a:prstGeom>
          <a:solidFill>
            <a:srgbClr val="AD8E26">
              <a:alpha val="10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AF34902-050B-10B8-45C8-2954FE2BF637}"/>
              </a:ext>
            </a:extLst>
          </p:cNvPr>
          <p:cNvCxnSpPr>
            <a:cxnSpLocks/>
          </p:cNvCxnSpPr>
          <p:nvPr userDrawn="1"/>
        </p:nvCxnSpPr>
        <p:spPr>
          <a:xfrm>
            <a:off x="2555019" y="1096655"/>
            <a:ext cx="2723" cy="5135492"/>
          </a:xfrm>
          <a:prstGeom prst="line">
            <a:avLst/>
          </a:prstGeom>
          <a:ln w="9525">
            <a:solidFill>
              <a:srgbClr val="AD8E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7D6069D-36CF-2C5E-89C3-C6E7ED29D230}"/>
              </a:ext>
            </a:extLst>
          </p:cNvPr>
          <p:cNvCxnSpPr>
            <a:cxnSpLocks/>
          </p:cNvCxnSpPr>
          <p:nvPr userDrawn="1"/>
        </p:nvCxnSpPr>
        <p:spPr>
          <a:xfrm>
            <a:off x="597567" y="1096655"/>
            <a:ext cx="0" cy="5135492"/>
          </a:xfrm>
          <a:prstGeom prst="line">
            <a:avLst/>
          </a:prstGeom>
          <a:ln>
            <a:solidFill>
              <a:srgbClr val="AD8E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dsholder til tekst 13">
            <a:extLst>
              <a:ext uri="{FF2B5EF4-FFF2-40B4-BE49-F238E27FC236}">
                <a16:creationId xmlns:a16="http://schemas.microsoft.com/office/drawing/2014/main" id="{12BDC4F9-48E3-D928-92ED-38D16CBD87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0675" y="4751388"/>
            <a:ext cx="3117850" cy="1468437"/>
          </a:xfrm>
          <a:prstGeom prst="rect">
            <a:avLst/>
          </a:prstGeom>
          <a:solidFill>
            <a:srgbClr val="AD8E26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9FE11A14-90DD-3CAF-E652-A8195AFC8E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6975" y="4751387"/>
            <a:ext cx="3117850" cy="1468437"/>
          </a:xfrm>
          <a:prstGeom prst="rect">
            <a:avLst/>
          </a:prstGeom>
          <a:solidFill>
            <a:srgbClr val="AD8E26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5" name="Pladsholder til slidenummer 5">
            <a:extLst>
              <a:ext uri="{FF2B5EF4-FFF2-40B4-BE49-F238E27FC236}">
                <a16:creationId xmlns:a16="http://schemas.microsoft.com/office/drawing/2014/main" id="{300F32F2-9583-6924-87F5-FB4565A8E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41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AD8E26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D80D4862-5998-966F-B5D6-2E3083AEC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13" y="869950"/>
            <a:ext cx="1268656" cy="198438"/>
          </a:xfrm>
          <a:prstGeom prst="rect">
            <a:avLst/>
          </a:prstGeom>
          <a:solidFill>
            <a:srgbClr val="AD8E26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Pejlemærker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7FC23F89-A11C-3579-ABD6-8A6CFFD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313" y="1085849"/>
            <a:ext cx="1958975" cy="2728800"/>
          </a:xfrm>
          <a:prstGeom prst="rect">
            <a:avLst/>
          </a:prstGeom>
          <a:noFill/>
        </p:spPr>
        <p:txBody>
          <a:bodyPr/>
          <a:lstStyle>
            <a:lvl1pPr>
              <a:defRPr sz="900">
                <a:solidFill>
                  <a:srgbClr val="AD8E2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r>
              <a:rPr lang="da-DK" sz="900">
                <a:latin typeface="Verdana"/>
                <a:cs typeface="Verdana"/>
              </a:rPr>
              <a:t>Klik for at tilføje pejlemærker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3532187"/>
          </a:xfrm>
          <a:prstGeom prst="rect">
            <a:avLst/>
          </a:prstGeom>
          <a:solidFill>
            <a:srgbClr val="AD8E26">
              <a:alpha val="10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AF34902-050B-10B8-45C8-2954FE2BF637}"/>
              </a:ext>
            </a:extLst>
          </p:cNvPr>
          <p:cNvCxnSpPr>
            <a:cxnSpLocks/>
          </p:cNvCxnSpPr>
          <p:nvPr userDrawn="1"/>
        </p:nvCxnSpPr>
        <p:spPr>
          <a:xfrm>
            <a:off x="2555019" y="1096655"/>
            <a:ext cx="2723" cy="2728800"/>
          </a:xfrm>
          <a:prstGeom prst="line">
            <a:avLst/>
          </a:prstGeom>
          <a:ln w="9525">
            <a:solidFill>
              <a:srgbClr val="AD8E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7D6069D-36CF-2C5E-89C3-C6E7ED29D230}"/>
              </a:ext>
            </a:extLst>
          </p:cNvPr>
          <p:cNvCxnSpPr>
            <a:cxnSpLocks/>
          </p:cNvCxnSpPr>
          <p:nvPr userDrawn="1"/>
        </p:nvCxnSpPr>
        <p:spPr>
          <a:xfrm>
            <a:off x="597567" y="1096655"/>
            <a:ext cx="0" cy="2728800"/>
          </a:xfrm>
          <a:prstGeom prst="line">
            <a:avLst/>
          </a:prstGeom>
          <a:ln>
            <a:solidFill>
              <a:srgbClr val="AD8E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dsholder til tekst 18">
            <a:extLst>
              <a:ext uri="{FF2B5EF4-FFF2-40B4-BE49-F238E27FC236}">
                <a16:creationId xmlns:a16="http://schemas.microsoft.com/office/drawing/2014/main" id="{4D02FE4E-EEF6-1BFA-2133-AA138E7006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582" y="3985846"/>
            <a:ext cx="1958975" cy="2233858"/>
          </a:xfrm>
          <a:prstGeom prst="rect">
            <a:avLst/>
          </a:prstGeom>
          <a:solidFill>
            <a:srgbClr val="AD8E26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endParaRPr lang="da-DK" sz="900">
              <a:latin typeface="Verdana"/>
              <a:cs typeface="Verdana"/>
            </a:endParaRPr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76C4B43E-4C0E-A557-48D4-D455A7DDA2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0675" y="4751388"/>
            <a:ext cx="3117850" cy="1468317"/>
          </a:xfrm>
          <a:prstGeom prst="rect">
            <a:avLst/>
          </a:prstGeom>
          <a:solidFill>
            <a:srgbClr val="AD8E26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5" name="Pladsholder til tekst 13">
            <a:extLst>
              <a:ext uri="{FF2B5EF4-FFF2-40B4-BE49-F238E27FC236}">
                <a16:creationId xmlns:a16="http://schemas.microsoft.com/office/drawing/2014/main" id="{F6777AF2-497B-F3F1-3970-B24B0443A5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6975" y="4751387"/>
            <a:ext cx="3117850" cy="1468317"/>
          </a:xfrm>
          <a:prstGeom prst="rect">
            <a:avLst/>
          </a:prstGeom>
          <a:solidFill>
            <a:srgbClr val="AD8E26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EDB0F1-9D18-34D2-4389-084499A2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4905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AD8E26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581" y="2830385"/>
            <a:ext cx="1958975" cy="1620000"/>
          </a:xfrm>
          <a:prstGeom prst="rect">
            <a:avLst/>
          </a:prstGeom>
          <a:solidFill>
            <a:srgbClr val="AD8E26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580" y="4592382"/>
            <a:ext cx="1958975" cy="1620000"/>
          </a:xfrm>
          <a:prstGeom prst="rect">
            <a:avLst/>
          </a:prstGeom>
          <a:solidFill>
            <a:srgbClr val="AD8E26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l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5140083"/>
          </a:xfrm>
          <a:prstGeom prst="rect">
            <a:avLst/>
          </a:prstGeom>
          <a:solidFill>
            <a:srgbClr val="AD8E26">
              <a:alpha val="10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52DA1448-7B83-0552-09C6-432A87D97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579" y="1065204"/>
            <a:ext cx="1958975" cy="1620000"/>
          </a:xfrm>
          <a:prstGeom prst="rect">
            <a:avLst/>
          </a:prstGeom>
          <a:solidFill>
            <a:srgbClr val="AD8E26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86FDCC34-A9FF-DA67-1139-747E1D5BF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2078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AD8E26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D80D4862-5998-966F-B5D6-2E3083AEC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13" y="869950"/>
            <a:ext cx="1268656" cy="198438"/>
          </a:xfrm>
          <a:prstGeom prst="rect">
            <a:avLst/>
          </a:prstGeom>
          <a:solidFill>
            <a:srgbClr val="AD8E26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Pejlemærker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7FC23F89-A11C-3579-ABD6-8A6CFFD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313" y="1085849"/>
            <a:ext cx="1958975" cy="3514726"/>
          </a:xfrm>
          <a:prstGeom prst="rect">
            <a:avLst/>
          </a:prstGeom>
          <a:noFill/>
        </p:spPr>
        <p:txBody>
          <a:bodyPr/>
          <a:lstStyle>
            <a:lvl1pPr>
              <a:defRPr sz="900">
                <a:solidFill>
                  <a:srgbClr val="AD8E2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r>
              <a:rPr lang="da-DK" sz="900">
                <a:latin typeface="Verdana"/>
                <a:cs typeface="Verdana"/>
              </a:rPr>
              <a:t>Klik for at tilføje pejlemærker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65685" y="4751388"/>
            <a:ext cx="2775600" cy="1468437"/>
          </a:xfrm>
          <a:prstGeom prst="rect">
            <a:avLst/>
          </a:prstGeom>
          <a:solidFill>
            <a:srgbClr val="AD8E26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6741" y="4751267"/>
            <a:ext cx="2775600" cy="1468437"/>
          </a:xfrm>
          <a:prstGeom prst="rect">
            <a:avLst/>
          </a:prstGeom>
          <a:solidFill>
            <a:srgbClr val="AD8E26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3532187"/>
          </a:xfrm>
          <a:prstGeom prst="rect">
            <a:avLst/>
          </a:prstGeom>
          <a:solidFill>
            <a:srgbClr val="AD8E26">
              <a:alpha val="10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AF34902-050B-10B8-45C8-2954FE2BF637}"/>
              </a:ext>
            </a:extLst>
          </p:cNvPr>
          <p:cNvCxnSpPr>
            <a:cxnSpLocks/>
          </p:cNvCxnSpPr>
          <p:nvPr userDrawn="1"/>
        </p:nvCxnSpPr>
        <p:spPr>
          <a:xfrm>
            <a:off x="2555019" y="1096655"/>
            <a:ext cx="2723" cy="3513600"/>
          </a:xfrm>
          <a:prstGeom prst="line">
            <a:avLst/>
          </a:prstGeom>
          <a:ln w="9525">
            <a:solidFill>
              <a:srgbClr val="AD8E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7D6069D-36CF-2C5E-89C3-C6E7ED29D230}"/>
              </a:ext>
            </a:extLst>
          </p:cNvPr>
          <p:cNvCxnSpPr>
            <a:cxnSpLocks/>
          </p:cNvCxnSpPr>
          <p:nvPr userDrawn="1"/>
        </p:nvCxnSpPr>
        <p:spPr>
          <a:xfrm>
            <a:off x="597567" y="1096655"/>
            <a:ext cx="0" cy="3513600"/>
          </a:xfrm>
          <a:prstGeom prst="line">
            <a:avLst/>
          </a:prstGeom>
          <a:ln>
            <a:solidFill>
              <a:srgbClr val="AD8E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713762B6-DE4C-53EA-5EF2-662A1F7D74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629" y="4751268"/>
            <a:ext cx="2775600" cy="1468437"/>
          </a:xfrm>
          <a:prstGeom prst="rect">
            <a:avLst/>
          </a:prstGeom>
          <a:solidFill>
            <a:srgbClr val="AD8E26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3FC48AF4-BD16-EF70-971B-3378C68A2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382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13" y="868340"/>
            <a:ext cx="1481671" cy="198438"/>
          </a:xfrm>
          <a:prstGeom prst="rect">
            <a:avLst/>
          </a:prstGeom>
          <a:solidFill>
            <a:srgbClr val="AD8E26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65685" y="4751388"/>
            <a:ext cx="2775600" cy="1468437"/>
          </a:xfrm>
          <a:prstGeom prst="rect">
            <a:avLst/>
          </a:prstGeom>
          <a:solidFill>
            <a:srgbClr val="AD8E26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6741" y="4751267"/>
            <a:ext cx="2775600" cy="1468437"/>
          </a:xfrm>
          <a:prstGeom prst="rect">
            <a:avLst/>
          </a:prstGeom>
          <a:solidFill>
            <a:srgbClr val="AD8E26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629" y="1068388"/>
            <a:ext cx="8708121" cy="3532187"/>
          </a:xfrm>
          <a:prstGeom prst="rect">
            <a:avLst/>
          </a:prstGeom>
          <a:solidFill>
            <a:srgbClr val="AD8E26">
              <a:alpha val="10000"/>
            </a:srgbClr>
          </a:solidFill>
        </p:spPr>
        <p:txBody>
          <a:bodyPr numCol="4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713762B6-DE4C-53EA-5EF2-662A1F7D74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629" y="4751268"/>
            <a:ext cx="2775600" cy="1468437"/>
          </a:xfrm>
          <a:prstGeom prst="rect">
            <a:avLst/>
          </a:prstGeom>
          <a:solidFill>
            <a:srgbClr val="AD8E26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8B96324B-1102-34DF-916F-C8D98061B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5096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13" y="868340"/>
            <a:ext cx="1481671" cy="198438"/>
          </a:xfrm>
          <a:prstGeom prst="rect">
            <a:avLst/>
          </a:prstGeom>
          <a:solidFill>
            <a:srgbClr val="AD8E26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47410" y="4751267"/>
            <a:ext cx="1958400" cy="1468437"/>
          </a:xfrm>
          <a:prstGeom prst="rect">
            <a:avLst/>
          </a:prstGeom>
          <a:solidFill>
            <a:srgbClr val="AD8E26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0191" y="4751267"/>
            <a:ext cx="1958400" cy="1468437"/>
          </a:xfrm>
          <a:prstGeom prst="rect">
            <a:avLst/>
          </a:prstGeom>
          <a:solidFill>
            <a:srgbClr val="AD8E26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629" y="1068388"/>
            <a:ext cx="8708121" cy="3532187"/>
          </a:xfrm>
          <a:prstGeom prst="rect">
            <a:avLst/>
          </a:prstGeom>
          <a:solidFill>
            <a:srgbClr val="AD8E26">
              <a:alpha val="10000"/>
            </a:srgbClr>
          </a:solidFill>
        </p:spPr>
        <p:txBody>
          <a:bodyPr numCol="4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713762B6-DE4C-53EA-5EF2-662A1F7D74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629" y="4751267"/>
            <a:ext cx="1958400" cy="1468437"/>
          </a:xfrm>
          <a:prstGeom prst="rect">
            <a:avLst/>
          </a:prstGeom>
          <a:solidFill>
            <a:srgbClr val="AD8E26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tekst 13">
            <a:extLst>
              <a:ext uri="{FF2B5EF4-FFF2-40B4-BE49-F238E27FC236}">
                <a16:creationId xmlns:a16="http://schemas.microsoft.com/office/drawing/2014/main" id="{E621B1DE-BBA4-078A-056E-3CF7979085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52971" y="4751267"/>
            <a:ext cx="1958400" cy="1468437"/>
          </a:xfrm>
          <a:prstGeom prst="rect">
            <a:avLst/>
          </a:prstGeom>
          <a:solidFill>
            <a:srgbClr val="AD8E26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5" name="Pladsholder til slidenummer 5">
            <a:extLst>
              <a:ext uri="{FF2B5EF4-FFF2-40B4-BE49-F238E27FC236}">
                <a16:creationId xmlns:a16="http://schemas.microsoft.com/office/drawing/2014/main" id="{79330473-BFAA-276F-9A11-BE054803E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8626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5">
            <a:extLst>
              <a:ext uri="{FF2B5EF4-FFF2-40B4-BE49-F238E27FC236}">
                <a16:creationId xmlns:a16="http://schemas.microsoft.com/office/drawing/2014/main" id="{2FC28378-A57A-55C4-30E8-55A1A07B8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573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3E6D89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D80D4862-5998-966F-B5D6-2E3083AEC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13" y="868340"/>
            <a:ext cx="1268656" cy="198438"/>
          </a:xfrm>
          <a:prstGeom prst="rect">
            <a:avLst/>
          </a:prstGeom>
          <a:solidFill>
            <a:srgbClr val="3E6D89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Pejlemærker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7FC23F89-A11C-3579-ABD6-8A6CFFD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313" y="1085849"/>
            <a:ext cx="1958975" cy="2728800"/>
          </a:xfrm>
          <a:prstGeom prst="rect">
            <a:avLst/>
          </a:prstGeom>
          <a:noFill/>
        </p:spPr>
        <p:txBody>
          <a:bodyPr/>
          <a:lstStyle>
            <a:lvl1pPr>
              <a:defRPr sz="900">
                <a:solidFill>
                  <a:srgbClr val="3E6D8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 lvl="0" indent="0" defTabSz="914400" eaLnBrk="1" fontAlgn="auto" latinLnBrk="0" hangingPunct="1">
              <a:lnSpc>
                <a:spcPct val="1091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>
                <a:latin typeface="Verdana"/>
                <a:cs typeface="Verdana"/>
              </a:rPr>
              <a:t>Klik for at tilføje pejlemærker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3532187"/>
          </a:xfrm>
          <a:prstGeom prst="rect">
            <a:avLst/>
          </a:prstGeom>
          <a:solidFill>
            <a:srgbClr val="3E6D89">
              <a:alpha val="5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AF34902-050B-10B8-45C8-2954FE2BF637}"/>
              </a:ext>
            </a:extLst>
          </p:cNvPr>
          <p:cNvCxnSpPr>
            <a:cxnSpLocks/>
          </p:cNvCxnSpPr>
          <p:nvPr userDrawn="1"/>
        </p:nvCxnSpPr>
        <p:spPr>
          <a:xfrm>
            <a:off x="2555019" y="1096655"/>
            <a:ext cx="2723" cy="2728800"/>
          </a:xfrm>
          <a:prstGeom prst="line">
            <a:avLst/>
          </a:prstGeom>
          <a:ln w="9525">
            <a:solidFill>
              <a:srgbClr val="3E6D8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7D6069D-36CF-2C5E-89C3-C6E7ED29D230}"/>
              </a:ext>
            </a:extLst>
          </p:cNvPr>
          <p:cNvCxnSpPr>
            <a:cxnSpLocks/>
          </p:cNvCxnSpPr>
          <p:nvPr userDrawn="1"/>
        </p:nvCxnSpPr>
        <p:spPr>
          <a:xfrm>
            <a:off x="597567" y="1096655"/>
            <a:ext cx="0" cy="2728800"/>
          </a:xfrm>
          <a:prstGeom prst="line">
            <a:avLst/>
          </a:prstGeom>
          <a:ln>
            <a:solidFill>
              <a:srgbClr val="3E6D8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dsholder til tekst 18">
            <a:extLst>
              <a:ext uri="{FF2B5EF4-FFF2-40B4-BE49-F238E27FC236}">
                <a16:creationId xmlns:a16="http://schemas.microsoft.com/office/drawing/2014/main" id="{4D02FE4E-EEF6-1BFA-2133-AA138E7006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582" y="3985846"/>
            <a:ext cx="1958975" cy="2233858"/>
          </a:xfrm>
          <a:prstGeom prst="rect">
            <a:avLst/>
          </a:prstGeom>
          <a:solidFill>
            <a:srgbClr val="3E6D89">
              <a:alpha val="3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endParaRPr lang="da-DK" sz="900">
              <a:latin typeface="Verdana"/>
              <a:cs typeface="Verdana"/>
            </a:endParaRPr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9E45A4E1-3A28-07CD-4A4C-47CE114D15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0675" y="4751267"/>
            <a:ext cx="3117850" cy="1468437"/>
          </a:xfrm>
          <a:prstGeom prst="rect">
            <a:avLst/>
          </a:prstGeom>
          <a:solidFill>
            <a:srgbClr val="3E6D89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5" name="Pladsholder til tekst 13">
            <a:extLst>
              <a:ext uri="{FF2B5EF4-FFF2-40B4-BE49-F238E27FC236}">
                <a16:creationId xmlns:a16="http://schemas.microsoft.com/office/drawing/2014/main" id="{CA0CFBAC-6039-FD00-620E-2F20B3BE40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4900" y="4751267"/>
            <a:ext cx="3117850" cy="1468437"/>
          </a:xfrm>
          <a:prstGeom prst="rect">
            <a:avLst/>
          </a:prstGeom>
          <a:solidFill>
            <a:srgbClr val="3E6D89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34CFEA1-75B0-5CEF-A509-614875F22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6773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81824D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D80D4862-5998-966F-B5D6-2E3083AEC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13" y="869950"/>
            <a:ext cx="1268656" cy="198438"/>
          </a:xfrm>
          <a:prstGeom prst="rect">
            <a:avLst/>
          </a:prstGeom>
          <a:solidFill>
            <a:srgbClr val="81824D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Pejlemærker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7FC23F89-A11C-3579-ABD6-8A6CFFD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313" y="1085850"/>
            <a:ext cx="1958975" cy="5133975"/>
          </a:xfrm>
          <a:prstGeom prst="rect">
            <a:avLst/>
          </a:prstGeom>
          <a:noFill/>
        </p:spPr>
        <p:txBody>
          <a:bodyPr/>
          <a:lstStyle>
            <a:lvl1pPr>
              <a:defRPr sz="900">
                <a:solidFill>
                  <a:srgbClr val="81824D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r>
              <a:rPr lang="da-DK" sz="900">
                <a:latin typeface="Verdana"/>
                <a:cs typeface="Verdana"/>
              </a:rPr>
              <a:t>Klik for at tilføje pejlemærker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3532187"/>
          </a:xfrm>
          <a:prstGeom prst="rect">
            <a:avLst/>
          </a:prstGeom>
          <a:solidFill>
            <a:srgbClr val="81824D">
              <a:alpha val="10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AF34902-050B-10B8-45C8-2954FE2BF637}"/>
              </a:ext>
            </a:extLst>
          </p:cNvPr>
          <p:cNvCxnSpPr>
            <a:cxnSpLocks/>
          </p:cNvCxnSpPr>
          <p:nvPr userDrawn="1"/>
        </p:nvCxnSpPr>
        <p:spPr>
          <a:xfrm>
            <a:off x="2555019" y="1096655"/>
            <a:ext cx="2723" cy="5135492"/>
          </a:xfrm>
          <a:prstGeom prst="line">
            <a:avLst/>
          </a:prstGeom>
          <a:ln w="9525">
            <a:solidFill>
              <a:srgbClr val="8182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7D6069D-36CF-2C5E-89C3-C6E7ED29D230}"/>
              </a:ext>
            </a:extLst>
          </p:cNvPr>
          <p:cNvCxnSpPr>
            <a:cxnSpLocks/>
          </p:cNvCxnSpPr>
          <p:nvPr userDrawn="1"/>
        </p:nvCxnSpPr>
        <p:spPr>
          <a:xfrm>
            <a:off x="597567" y="1096655"/>
            <a:ext cx="0" cy="5135492"/>
          </a:xfrm>
          <a:prstGeom prst="line">
            <a:avLst/>
          </a:prstGeom>
          <a:ln>
            <a:solidFill>
              <a:srgbClr val="8182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dsholder til tekst 13">
            <a:extLst>
              <a:ext uri="{FF2B5EF4-FFF2-40B4-BE49-F238E27FC236}">
                <a16:creationId xmlns:a16="http://schemas.microsoft.com/office/drawing/2014/main" id="{F24F9126-488D-0A0B-8761-5D212672A0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0675" y="4751388"/>
            <a:ext cx="3117850" cy="1468437"/>
          </a:xfrm>
          <a:prstGeom prst="rect">
            <a:avLst/>
          </a:prstGeom>
          <a:solidFill>
            <a:srgbClr val="81824D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E1988F10-06AC-A2F4-E939-ADEE40B5E0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6975" y="4751387"/>
            <a:ext cx="3117850" cy="1468437"/>
          </a:xfrm>
          <a:prstGeom prst="rect">
            <a:avLst/>
          </a:prstGeom>
          <a:solidFill>
            <a:srgbClr val="81824D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5" name="Pladsholder til slidenummer 5">
            <a:extLst>
              <a:ext uri="{FF2B5EF4-FFF2-40B4-BE49-F238E27FC236}">
                <a16:creationId xmlns:a16="http://schemas.microsoft.com/office/drawing/2014/main" id="{4BB2A7D2-2F98-2BA9-27B4-9B703C52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6923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81824D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D80D4862-5998-966F-B5D6-2E3083AEC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13" y="869950"/>
            <a:ext cx="1268656" cy="198438"/>
          </a:xfrm>
          <a:prstGeom prst="rect">
            <a:avLst/>
          </a:prstGeom>
          <a:solidFill>
            <a:srgbClr val="81824D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Pejlemærker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7FC23F89-A11C-3579-ABD6-8A6CFFD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313" y="1085849"/>
            <a:ext cx="1958975" cy="2728800"/>
          </a:xfrm>
          <a:prstGeom prst="rect">
            <a:avLst/>
          </a:prstGeom>
          <a:noFill/>
        </p:spPr>
        <p:txBody>
          <a:bodyPr/>
          <a:lstStyle>
            <a:lvl1pPr>
              <a:defRPr sz="900">
                <a:solidFill>
                  <a:srgbClr val="81824D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r>
              <a:rPr lang="da-DK" sz="900">
                <a:latin typeface="Verdana"/>
                <a:cs typeface="Verdana"/>
              </a:rPr>
              <a:t>Klik for at tilføje pejlemærker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3532187"/>
          </a:xfrm>
          <a:prstGeom prst="rect">
            <a:avLst/>
          </a:prstGeom>
          <a:solidFill>
            <a:srgbClr val="81824D">
              <a:alpha val="10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AF34902-050B-10B8-45C8-2954FE2BF637}"/>
              </a:ext>
            </a:extLst>
          </p:cNvPr>
          <p:cNvCxnSpPr>
            <a:cxnSpLocks/>
          </p:cNvCxnSpPr>
          <p:nvPr userDrawn="1"/>
        </p:nvCxnSpPr>
        <p:spPr>
          <a:xfrm>
            <a:off x="2555019" y="1096655"/>
            <a:ext cx="2723" cy="2728800"/>
          </a:xfrm>
          <a:prstGeom prst="line">
            <a:avLst/>
          </a:prstGeom>
          <a:ln w="9525">
            <a:solidFill>
              <a:srgbClr val="8182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7D6069D-36CF-2C5E-89C3-C6E7ED29D230}"/>
              </a:ext>
            </a:extLst>
          </p:cNvPr>
          <p:cNvCxnSpPr>
            <a:cxnSpLocks/>
          </p:cNvCxnSpPr>
          <p:nvPr userDrawn="1"/>
        </p:nvCxnSpPr>
        <p:spPr>
          <a:xfrm>
            <a:off x="597567" y="1096655"/>
            <a:ext cx="0" cy="2728800"/>
          </a:xfrm>
          <a:prstGeom prst="line">
            <a:avLst/>
          </a:prstGeom>
          <a:ln>
            <a:solidFill>
              <a:srgbClr val="8182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dsholder til tekst 18">
            <a:extLst>
              <a:ext uri="{FF2B5EF4-FFF2-40B4-BE49-F238E27FC236}">
                <a16:creationId xmlns:a16="http://schemas.microsoft.com/office/drawing/2014/main" id="{4D02FE4E-EEF6-1BFA-2133-AA138E7006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582" y="3985846"/>
            <a:ext cx="1958975" cy="2233858"/>
          </a:xfrm>
          <a:prstGeom prst="rect">
            <a:avLst/>
          </a:prstGeom>
          <a:solidFill>
            <a:srgbClr val="81824D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endParaRPr lang="da-DK" sz="900">
              <a:latin typeface="Verdana"/>
              <a:cs typeface="Verdana"/>
            </a:endParaRPr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61466805-CF5A-FDCF-421A-5099E7BCAE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0675" y="4751388"/>
            <a:ext cx="3117850" cy="1468437"/>
          </a:xfrm>
          <a:prstGeom prst="rect">
            <a:avLst/>
          </a:prstGeom>
          <a:solidFill>
            <a:srgbClr val="81824D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5" name="Pladsholder til tekst 13">
            <a:extLst>
              <a:ext uri="{FF2B5EF4-FFF2-40B4-BE49-F238E27FC236}">
                <a16:creationId xmlns:a16="http://schemas.microsoft.com/office/drawing/2014/main" id="{980EE6FA-B1DA-D925-54D4-7D090FBDDB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6975" y="4751387"/>
            <a:ext cx="3117850" cy="1468437"/>
          </a:xfrm>
          <a:prstGeom prst="rect">
            <a:avLst/>
          </a:prstGeom>
          <a:solidFill>
            <a:srgbClr val="81824D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447D62-92CD-056F-BD5F-2673F5A8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1624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81824D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581" y="2830385"/>
            <a:ext cx="1958975" cy="1620000"/>
          </a:xfrm>
          <a:prstGeom prst="rect">
            <a:avLst/>
          </a:prstGeom>
          <a:solidFill>
            <a:srgbClr val="81824D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580" y="4592382"/>
            <a:ext cx="1958975" cy="1620000"/>
          </a:xfrm>
          <a:prstGeom prst="rect">
            <a:avLst/>
          </a:prstGeom>
          <a:solidFill>
            <a:srgbClr val="81824D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l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5140083"/>
          </a:xfrm>
          <a:prstGeom prst="rect">
            <a:avLst/>
          </a:prstGeom>
          <a:solidFill>
            <a:srgbClr val="81824D">
              <a:alpha val="10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52DA1448-7B83-0552-09C6-432A87D97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579" y="1065204"/>
            <a:ext cx="1958975" cy="1620000"/>
          </a:xfrm>
          <a:prstGeom prst="rect">
            <a:avLst/>
          </a:prstGeom>
          <a:solidFill>
            <a:srgbClr val="81824D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7312A471-F791-2E89-1B6D-4870ED91C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6727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81824D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D80D4862-5998-966F-B5D6-2E3083AEC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13" y="869950"/>
            <a:ext cx="1268656" cy="198438"/>
          </a:xfrm>
          <a:prstGeom prst="rect">
            <a:avLst/>
          </a:prstGeom>
          <a:solidFill>
            <a:srgbClr val="81824D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Pejlemærker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7FC23F89-A11C-3579-ABD6-8A6CFFD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313" y="1085849"/>
            <a:ext cx="1958975" cy="3514726"/>
          </a:xfrm>
          <a:prstGeom prst="rect">
            <a:avLst/>
          </a:prstGeom>
          <a:noFill/>
        </p:spPr>
        <p:txBody>
          <a:bodyPr/>
          <a:lstStyle>
            <a:lvl1pPr>
              <a:defRPr sz="900">
                <a:solidFill>
                  <a:srgbClr val="81824D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r>
              <a:rPr lang="da-DK" sz="900">
                <a:latin typeface="Verdana"/>
                <a:cs typeface="Verdana"/>
              </a:rPr>
              <a:t>Klik for at tilføje pejlemærker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65685" y="4751388"/>
            <a:ext cx="2775600" cy="1468437"/>
          </a:xfrm>
          <a:prstGeom prst="rect">
            <a:avLst/>
          </a:prstGeom>
          <a:solidFill>
            <a:srgbClr val="81824D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6741" y="4751267"/>
            <a:ext cx="2775600" cy="1468437"/>
          </a:xfrm>
          <a:prstGeom prst="rect">
            <a:avLst/>
          </a:prstGeom>
          <a:solidFill>
            <a:srgbClr val="81824D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3532187"/>
          </a:xfrm>
          <a:prstGeom prst="rect">
            <a:avLst/>
          </a:prstGeom>
          <a:solidFill>
            <a:srgbClr val="81824D">
              <a:alpha val="10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AF34902-050B-10B8-45C8-2954FE2BF637}"/>
              </a:ext>
            </a:extLst>
          </p:cNvPr>
          <p:cNvCxnSpPr>
            <a:cxnSpLocks/>
          </p:cNvCxnSpPr>
          <p:nvPr userDrawn="1"/>
        </p:nvCxnSpPr>
        <p:spPr>
          <a:xfrm>
            <a:off x="2555019" y="1096655"/>
            <a:ext cx="2723" cy="3513600"/>
          </a:xfrm>
          <a:prstGeom prst="line">
            <a:avLst/>
          </a:prstGeom>
          <a:ln w="9525">
            <a:solidFill>
              <a:srgbClr val="8182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7D6069D-36CF-2C5E-89C3-C6E7ED29D230}"/>
              </a:ext>
            </a:extLst>
          </p:cNvPr>
          <p:cNvCxnSpPr>
            <a:cxnSpLocks/>
          </p:cNvCxnSpPr>
          <p:nvPr userDrawn="1"/>
        </p:nvCxnSpPr>
        <p:spPr>
          <a:xfrm>
            <a:off x="597567" y="1096655"/>
            <a:ext cx="0" cy="3513600"/>
          </a:xfrm>
          <a:prstGeom prst="line">
            <a:avLst/>
          </a:prstGeom>
          <a:ln>
            <a:solidFill>
              <a:srgbClr val="8182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713762B6-DE4C-53EA-5EF2-662A1F7D74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629" y="4751268"/>
            <a:ext cx="2775600" cy="1468437"/>
          </a:xfrm>
          <a:prstGeom prst="rect">
            <a:avLst/>
          </a:prstGeom>
          <a:solidFill>
            <a:srgbClr val="81824D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B7CB8785-969F-8CA7-63ED-F34B110CD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6117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13" y="868340"/>
            <a:ext cx="1481671" cy="198438"/>
          </a:xfrm>
          <a:prstGeom prst="rect">
            <a:avLst/>
          </a:prstGeom>
          <a:solidFill>
            <a:srgbClr val="81824D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65685" y="4751388"/>
            <a:ext cx="2775600" cy="1468437"/>
          </a:xfrm>
          <a:prstGeom prst="rect">
            <a:avLst/>
          </a:prstGeom>
          <a:solidFill>
            <a:srgbClr val="81824D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6741" y="4751267"/>
            <a:ext cx="2775600" cy="1468437"/>
          </a:xfrm>
          <a:prstGeom prst="rect">
            <a:avLst/>
          </a:prstGeom>
          <a:solidFill>
            <a:srgbClr val="81824D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629" y="1068388"/>
            <a:ext cx="8708121" cy="3532187"/>
          </a:xfrm>
          <a:prstGeom prst="rect">
            <a:avLst/>
          </a:prstGeom>
          <a:solidFill>
            <a:srgbClr val="81824D">
              <a:alpha val="10000"/>
            </a:srgbClr>
          </a:solidFill>
        </p:spPr>
        <p:txBody>
          <a:bodyPr numCol="4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713762B6-DE4C-53EA-5EF2-662A1F7D74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629" y="4751268"/>
            <a:ext cx="2775600" cy="1468437"/>
          </a:xfrm>
          <a:prstGeom prst="rect">
            <a:avLst/>
          </a:prstGeom>
          <a:solidFill>
            <a:srgbClr val="81824D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EDF6642F-2871-F20A-8A18-741FED629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4624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13" y="868340"/>
            <a:ext cx="1481671" cy="198438"/>
          </a:xfrm>
          <a:prstGeom prst="rect">
            <a:avLst/>
          </a:prstGeom>
          <a:solidFill>
            <a:srgbClr val="81824D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47410" y="4751267"/>
            <a:ext cx="1958400" cy="1468437"/>
          </a:xfrm>
          <a:prstGeom prst="rect">
            <a:avLst/>
          </a:prstGeom>
          <a:solidFill>
            <a:srgbClr val="81824D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0191" y="4751267"/>
            <a:ext cx="1958400" cy="1468437"/>
          </a:xfrm>
          <a:prstGeom prst="rect">
            <a:avLst/>
          </a:prstGeom>
          <a:solidFill>
            <a:srgbClr val="81824D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629" y="1068388"/>
            <a:ext cx="8708121" cy="3532187"/>
          </a:xfrm>
          <a:prstGeom prst="rect">
            <a:avLst/>
          </a:prstGeom>
          <a:solidFill>
            <a:srgbClr val="81824D">
              <a:alpha val="10000"/>
            </a:srgbClr>
          </a:solidFill>
        </p:spPr>
        <p:txBody>
          <a:bodyPr numCol="4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713762B6-DE4C-53EA-5EF2-662A1F7D74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629" y="4751267"/>
            <a:ext cx="1958400" cy="1468437"/>
          </a:xfrm>
          <a:prstGeom prst="rect">
            <a:avLst/>
          </a:prstGeom>
          <a:solidFill>
            <a:srgbClr val="81824D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tekst 13">
            <a:extLst>
              <a:ext uri="{FF2B5EF4-FFF2-40B4-BE49-F238E27FC236}">
                <a16:creationId xmlns:a16="http://schemas.microsoft.com/office/drawing/2014/main" id="{E621B1DE-BBA4-078A-056E-3CF7979085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52971" y="4751267"/>
            <a:ext cx="1958400" cy="1468437"/>
          </a:xfrm>
          <a:prstGeom prst="rect">
            <a:avLst/>
          </a:prstGeom>
          <a:solidFill>
            <a:srgbClr val="81824D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5" name="Pladsholder til slidenummer 5">
            <a:extLst>
              <a:ext uri="{FF2B5EF4-FFF2-40B4-BE49-F238E27FC236}">
                <a16:creationId xmlns:a16="http://schemas.microsoft.com/office/drawing/2014/main" id="{AF0CC588-6D7F-74F4-77A5-D023128C0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9392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5">
            <a:extLst>
              <a:ext uri="{FF2B5EF4-FFF2-40B4-BE49-F238E27FC236}">
                <a16:creationId xmlns:a16="http://schemas.microsoft.com/office/drawing/2014/main" id="{752F1BB1-BB06-739E-4E0B-DF7344240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432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20">
            <a:extLst>
              <a:ext uri="{FF2B5EF4-FFF2-40B4-BE49-F238E27FC236}">
                <a16:creationId xmlns:a16="http://schemas.microsoft.com/office/drawing/2014/main" id="{668A504B-F44C-54A2-5E73-5ECFDBACD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4628" y="869830"/>
            <a:ext cx="1268656" cy="198438"/>
          </a:xfrm>
          <a:prstGeom prst="rect">
            <a:avLst/>
          </a:prstGeom>
          <a:solidFill>
            <a:srgbClr val="710B8E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Pejlemærker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7FC23F89-A11C-3579-ABD6-8A6CFFD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313" y="1085850"/>
            <a:ext cx="1958975" cy="5133975"/>
          </a:xfrm>
          <a:prstGeom prst="rect">
            <a:avLst/>
          </a:prstGeom>
          <a:noFill/>
        </p:spPr>
        <p:txBody>
          <a:bodyPr/>
          <a:lstStyle>
            <a:lvl1pPr>
              <a:defRPr sz="900">
                <a:solidFill>
                  <a:srgbClr val="710B8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r>
              <a:rPr lang="da-DK" sz="900">
                <a:latin typeface="Verdana"/>
                <a:cs typeface="Verdana"/>
              </a:rPr>
              <a:t>Klik for at tilføje pejlemærker</a:t>
            </a:r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AF34902-050B-10B8-45C8-2954FE2BF637}"/>
              </a:ext>
            </a:extLst>
          </p:cNvPr>
          <p:cNvCxnSpPr>
            <a:cxnSpLocks/>
          </p:cNvCxnSpPr>
          <p:nvPr userDrawn="1"/>
        </p:nvCxnSpPr>
        <p:spPr>
          <a:xfrm>
            <a:off x="2555019" y="1096655"/>
            <a:ext cx="2723" cy="5135492"/>
          </a:xfrm>
          <a:prstGeom prst="line">
            <a:avLst/>
          </a:prstGeom>
          <a:ln w="9525">
            <a:solidFill>
              <a:srgbClr val="710B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7D6069D-36CF-2C5E-89C3-C6E7ED29D230}"/>
              </a:ext>
            </a:extLst>
          </p:cNvPr>
          <p:cNvCxnSpPr>
            <a:cxnSpLocks/>
          </p:cNvCxnSpPr>
          <p:nvPr userDrawn="1"/>
        </p:nvCxnSpPr>
        <p:spPr>
          <a:xfrm>
            <a:off x="597567" y="1096655"/>
            <a:ext cx="0" cy="5135492"/>
          </a:xfrm>
          <a:prstGeom prst="line">
            <a:avLst/>
          </a:prstGeom>
          <a:ln>
            <a:solidFill>
              <a:srgbClr val="710B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710B8E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3532187"/>
          </a:xfrm>
          <a:prstGeom prst="rect">
            <a:avLst/>
          </a:prstGeom>
          <a:solidFill>
            <a:srgbClr val="710B8E">
              <a:alpha val="5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sp>
        <p:nvSpPr>
          <p:cNvPr id="5" name="Pladsholder til tekst 13">
            <a:extLst>
              <a:ext uri="{FF2B5EF4-FFF2-40B4-BE49-F238E27FC236}">
                <a16:creationId xmlns:a16="http://schemas.microsoft.com/office/drawing/2014/main" id="{9F757954-76A5-BF96-1673-A0AA8EBDCD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0675" y="4751388"/>
            <a:ext cx="3117850" cy="1468437"/>
          </a:xfrm>
          <a:prstGeom prst="rect">
            <a:avLst/>
          </a:prstGeom>
          <a:solidFill>
            <a:srgbClr val="710B8E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6" name="Pladsholder til tekst 13">
            <a:extLst>
              <a:ext uri="{FF2B5EF4-FFF2-40B4-BE49-F238E27FC236}">
                <a16:creationId xmlns:a16="http://schemas.microsoft.com/office/drawing/2014/main" id="{4E45B5E2-00E6-F625-4186-42D0BB8730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6975" y="4751387"/>
            <a:ext cx="3117850" cy="1468437"/>
          </a:xfrm>
          <a:prstGeom prst="rect">
            <a:avLst/>
          </a:prstGeom>
          <a:solidFill>
            <a:srgbClr val="710B8E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2EDC429E-0E7D-0CB7-C22B-CF40F826F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5894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D80D4862-5998-966F-B5D6-2E3083AEC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13" y="869950"/>
            <a:ext cx="1268656" cy="198438"/>
          </a:xfrm>
          <a:prstGeom prst="rect">
            <a:avLst/>
          </a:prstGeom>
          <a:solidFill>
            <a:srgbClr val="710B8E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Pejlemærker</a:t>
            </a:r>
          </a:p>
        </p:txBody>
      </p:sp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710B8E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7FC23F89-A11C-3579-ABD6-8A6CFFD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313" y="1085849"/>
            <a:ext cx="1958975" cy="2728800"/>
          </a:xfrm>
          <a:prstGeom prst="rect">
            <a:avLst/>
          </a:prstGeom>
          <a:noFill/>
        </p:spPr>
        <p:txBody>
          <a:bodyPr/>
          <a:lstStyle>
            <a:lvl1pPr>
              <a:defRPr sz="900">
                <a:solidFill>
                  <a:srgbClr val="710B8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r>
              <a:rPr lang="da-DK" sz="900">
                <a:latin typeface="Verdana"/>
                <a:cs typeface="Verdana"/>
              </a:rPr>
              <a:t>Klik for at tilføje pejlemærker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3532187"/>
          </a:xfrm>
          <a:prstGeom prst="rect">
            <a:avLst/>
          </a:prstGeom>
          <a:solidFill>
            <a:srgbClr val="710B8E">
              <a:alpha val="5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AF34902-050B-10B8-45C8-2954FE2BF637}"/>
              </a:ext>
            </a:extLst>
          </p:cNvPr>
          <p:cNvCxnSpPr>
            <a:cxnSpLocks/>
          </p:cNvCxnSpPr>
          <p:nvPr userDrawn="1"/>
        </p:nvCxnSpPr>
        <p:spPr>
          <a:xfrm>
            <a:off x="2555019" y="1096655"/>
            <a:ext cx="2723" cy="2728800"/>
          </a:xfrm>
          <a:prstGeom prst="line">
            <a:avLst/>
          </a:prstGeom>
          <a:ln w="9525">
            <a:solidFill>
              <a:srgbClr val="710B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7D6069D-36CF-2C5E-89C3-C6E7ED29D230}"/>
              </a:ext>
            </a:extLst>
          </p:cNvPr>
          <p:cNvCxnSpPr>
            <a:cxnSpLocks/>
          </p:cNvCxnSpPr>
          <p:nvPr userDrawn="1"/>
        </p:nvCxnSpPr>
        <p:spPr>
          <a:xfrm>
            <a:off x="597567" y="1096655"/>
            <a:ext cx="0" cy="2728800"/>
          </a:xfrm>
          <a:prstGeom prst="line">
            <a:avLst/>
          </a:prstGeom>
          <a:ln>
            <a:solidFill>
              <a:srgbClr val="710B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dsholder til tekst 18">
            <a:extLst>
              <a:ext uri="{FF2B5EF4-FFF2-40B4-BE49-F238E27FC236}">
                <a16:creationId xmlns:a16="http://schemas.microsoft.com/office/drawing/2014/main" id="{4D02FE4E-EEF6-1BFA-2133-AA138E7006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582" y="3985846"/>
            <a:ext cx="1958975" cy="2233858"/>
          </a:xfrm>
          <a:prstGeom prst="rect">
            <a:avLst/>
          </a:prstGeom>
          <a:solidFill>
            <a:srgbClr val="710B8E">
              <a:alpha val="3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endParaRPr lang="da-DK" sz="900">
              <a:latin typeface="Verdana"/>
              <a:cs typeface="Verdana"/>
            </a:endParaRPr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E7A2A068-1524-8DE9-642F-12E7643C0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0675" y="4751388"/>
            <a:ext cx="3117850" cy="1468437"/>
          </a:xfrm>
          <a:prstGeom prst="rect">
            <a:avLst/>
          </a:prstGeom>
          <a:solidFill>
            <a:srgbClr val="710B8E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5" name="Pladsholder til tekst 13">
            <a:extLst>
              <a:ext uri="{FF2B5EF4-FFF2-40B4-BE49-F238E27FC236}">
                <a16:creationId xmlns:a16="http://schemas.microsoft.com/office/drawing/2014/main" id="{FDA714FC-3671-F071-A7C3-3910680C7C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6975" y="4751387"/>
            <a:ext cx="3117850" cy="1468437"/>
          </a:xfrm>
          <a:prstGeom prst="rect">
            <a:avLst/>
          </a:prstGeom>
          <a:solidFill>
            <a:srgbClr val="710B8E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549EF8-ABC0-9F30-3797-33DAAF9FB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7589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710B8E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581" y="2830385"/>
            <a:ext cx="1958975" cy="1620000"/>
          </a:xfrm>
          <a:prstGeom prst="rect">
            <a:avLst/>
          </a:prstGeom>
          <a:solidFill>
            <a:srgbClr val="710B8E">
              <a:alpha val="3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580" y="4592382"/>
            <a:ext cx="1958975" cy="1620000"/>
          </a:xfrm>
          <a:prstGeom prst="rect">
            <a:avLst/>
          </a:prstGeom>
          <a:solidFill>
            <a:srgbClr val="710B8E">
              <a:alpha val="3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l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5140083"/>
          </a:xfrm>
          <a:prstGeom prst="rect">
            <a:avLst/>
          </a:prstGeom>
          <a:solidFill>
            <a:srgbClr val="710B8E">
              <a:alpha val="5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52DA1448-7B83-0552-09C6-432A87D97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579" y="1065204"/>
            <a:ext cx="1958975" cy="1620000"/>
          </a:xfrm>
          <a:prstGeom prst="rect">
            <a:avLst/>
          </a:prstGeom>
          <a:solidFill>
            <a:srgbClr val="710B8E">
              <a:alpha val="3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7362BD07-3239-992C-0AF8-4E1BC82F9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062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3E6D89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581" y="2830385"/>
            <a:ext cx="1958975" cy="1620000"/>
          </a:xfrm>
          <a:prstGeom prst="rect">
            <a:avLst/>
          </a:prstGeom>
          <a:solidFill>
            <a:srgbClr val="3E6D89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580" y="4592382"/>
            <a:ext cx="1958975" cy="1620000"/>
          </a:xfrm>
          <a:prstGeom prst="rect">
            <a:avLst/>
          </a:prstGeom>
          <a:solidFill>
            <a:srgbClr val="3E6D89">
              <a:alpha val="3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l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5140083"/>
          </a:xfrm>
          <a:prstGeom prst="rect">
            <a:avLst/>
          </a:prstGeom>
          <a:solidFill>
            <a:srgbClr val="3E6D89">
              <a:alpha val="5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52DA1448-7B83-0552-09C6-432A87D97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579" y="1065204"/>
            <a:ext cx="1958975" cy="1620000"/>
          </a:xfrm>
          <a:prstGeom prst="rect">
            <a:avLst/>
          </a:prstGeom>
          <a:solidFill>
            <a:srgbClr val="3E6D89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206AAF6A-4AE0-F470-D951-ACFEC9237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1368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D80D4862-5998-966F-B5D6-2E3083AEC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13" y="869950"/>
            <a:ext cx="1268656" cy="198438"/>
          </a:xfrm>
          <a:prstGeom prst="rect">
            <a:avLst/>
          </a:prstGeom>
          <a:solidFill>
            <a:srgbClr val="710B8E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Pejlemærker</a:t>
            </a:r>
          </a:p>
        </p:txBody>
      </p:sp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710B8E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7FC23F89-A11C-3579-ABD6-8A6CFFD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313" y="1085849"/>
            <a:ext cx="1958975" cy="3514726"/>
          </a:xfrm>
          <a:prstGeom prst="rect">
            <a:avLst/>
          </a:prstGeom>
          <a:noFill/>
        </p:spPr>
        <p:txBody>
          <a:bodyPr/>
          <a:lstStyle>
            <a:lvl1pPr>
              <a:defRPr sz="900">
                <a:solidFill>
                  <a:srgbClr val="710B8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r>
              <a:rPr lang="da-DK" sz="900">
                <a:latin typeface="Verdana"/>
                <a:cs typeface="Verdana"/>
              </a:rPr>
              <a:t>Klik for at tilføje pejlemærker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65685" y="4751388"/>
            <a:ext cx="2775600" cy="1468437"/>
          </a:xfrm>
          <a:prstGeom prst="rect">
            <a:avLst/>
          </a:prstGeom>
          <a:solidFill>
            <a:srgbClr val="710B8E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6741" y="4751267"/>
            <a:ext cx="2775600" cy="1468437"/>
          </a:xfrm>
          <a:prstGeom prst="rect">
            <a:avLst/>
          </a:prstGeom>
          <a:solidFill>
            <a:srgbClr val="710B8E">
              <a:alpha val="3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3532187"/>
          </a:xfrm>
          <a:prstGeom prst="rect">
            <a:avLst/>
          </a:prstGeom>
          <a:solidFill>
            <a:srgbClr val="710B8E">
              <a:alpha val="5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AF34902-050B-10B8-45C8-2954FE2BF637}"/>
              </a:ext>
            </a:extLst>
          </p:cNvPr>
          <p:cNvCxnSpPr>
            <a:cxnSpLocks/>
          </p:cNvCxnSpPr>
          <p:nvPr userDrawn="1"/>
        </p:nvCxnSpPr>
        <p:spPr>
          <a:xfrm>
            <a:off x="2555019" y="1096655"/>
            <a:ext cx="2723" cy="3513600"/>
          </a:xfrm>
          <a:prstGeom prst="line">
            <a:avLst/>
          </a:prstGeom>
          <a:ln w="9525">
            <a:solidFill>
              <a:srgbClr val="710B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7D6069D-36CF-2C5E-89C3-C6E7ED29D230}"/>
              </a:ext>
            </a:extLst>
          </p:cNvPr>
          <p:cNvCxnSpPr>
            <a:cxnSpLocks/>
          </p:cNvCxnSpPr>
          <p:nvPr userDrawn="1"/>
        </p:nvCxnSpPr>
        <p:spPr>
          <a:xfrm>
            <a:off x="597567" y="1096655"/>
            <a:ext cx="0" cy="3513600"/>
          </a:xfrm>
          <a:prstGeom prst="line">
            <a:avLst/>
          </a:prstGeom>
          <a:ln>
            <a:solidFill>
              <a:srgbClr val="710B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713762B6-DE4C-53EA-5EF2-662A1F7D74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629" y="4751268"/>
            <a:ext cx="2775600" cy="1468437"/>
          </a:xfrm>
          <a:prstGeom prst="rect">
            <a:avLst/>
          </a:prstGeom>
          <a:solidFill>
            <a:srgbClr val="710B8E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90E5F299-F167-FFBA-3867-70A8F25D9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8421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13" y="868340"/>
            <a:ext cx="1481671" cy="198438"/>
          </a:xfrm>
          <a:prstGeom prst="rect">
            <a:avLst/>
          </a:prstGeom>
          <a:solidFill>
            <a:srgbClr val="710B8E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65685" y="4751388"/>
            <a:ext cx="2775600" cy="1468437"/>
          </a:xfrm>
          <a:prstGeom prst="rect">
            <a:avLst/>
          </a:prstGeom>
          <a:solidFill>
            <a:srgbClr val="710B8E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6741" y="4751267"/>
            <a:ext cx="2775600" cy="1468437"/>
          </a:xfrm>
          <a:prstGeom prst="rect">
            <a:avLst/>
          </a:prstGeom>
          <a:solidFill>
            <a:srgbClr val="710B8E">
              <a:alpha val="3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629" y="1068388"/>
            <a:ext cx="8708121" cy="3532187"/>
          </a:xfrm>
          <a:prstGeom prst="rect">
            <a:avLst/>
          </a:prstGeom>
          <a:solidFill>
            <a:srgbClr val="710B8E">
              <a:alpha val="5000"/>
            </a:srgbClr>
          </a:solidFill>
        </p:spPr>
        <p:txBody>
          <a:bodyPr numCol="4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713762B6-DE4C-53EA-5EF2-662A1F7D74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629" y="4751268"/>
            <a:ext cx="2775600" cy="1468437"/>
          </a:xfrm>
          <a:prstGeom prst="rect">
            <a:avLst/>
          </a:prstGeom>
          <a:solidFill>
            <a:srgbClr val="710B8E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1F121437-ED43-B197-07C7-E478CB5EA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321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13" y="868340"/>
            <a:ext cx="1481671" cy="198438"/>
          </a:xfrm>
          <a:prstGeom prst="rect">
            <a:avLst/>
          </a:prstGeom>
          <a:solidFill>
            <a:srgbClr val="710B8E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47410" y="4751267"/>
            <a:ext cx="1958400" cy="1468437"/>
          </a:xfrm>
          <a:prstGeom prst="rect">
            <a:avLst/>
          </a:prstGeom>
          <a:solidFill>
            <a:srgbClr val="710B8E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0191" y="4751267"/>
            <a:ext cx="1958400" cy="1468437"/>
          </a:xfrm>
          <a:prstGeom prst="rect">
            <a:avLst/>
          </a:prstGeom>
          <a:solidFill>
            <a:srgbClr val="710B8E">
              <a:alpha val="3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629" y="1068388"/>
            <a:ext cx="8708121" cy="3532187"/>
          </a:xfrm>
          <a:prstGeom prst="rect">
            <a:avLst/>
          </a:prstGeom>
          <a:solidFill>
            <a:srgbClr val="710B8E">
              <a:alpha val="5000"/>
            </a:srgbClr>
          </a:solidFill>
        </p:spPr>
        <p:txBody>
          <a:bodyPr numCol="4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713762B6-DE4C-53EA-5EF2-662A1F7D74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629" y="4751267"/>
            <a:ext cx="1958400" cy="1468437"/>
          </a:xfrm>
          <a:prstGeom prst="rect">
            <a:avLst/>
          </a:prstGeom>
          <a:solidFill>
            <a:srgbClr val="710B8E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tekst 13">
            <a:extLst>
              <a:ext uri="{FF2B5EF4-FFF2-40B4-BE49-F238E27FC236}">
                <a16:creationId xmlns:a16="http://schemas.microsoft.com/office/drawing/2014/main" id="{E621B1DE-BBA4-078A-056E-3CF7979085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52971" y="4751267"/>
            <a:ext cx="1958400" cy="1468437"/>
          </a:xfrm>
          <a:prstGeom prst="rect">
            <a:avLst/>
          </a:prstGeom>
          <a:solidFill>
            <a:srgbClr val="710B8E">
              <a:alpha val="3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5" name="Pladsholder til slidenummer 5">
            <a:extLst>
              <a:ext uri="{FF2B5EF4-FFF2-40B4-BE49-F238E27FC236}">
                <a16:creationId xmlns:a16="http://schemas.microsoft.com/office/drawing/2014/main" id="{3A1F48F4-2D9F-88F6-5439-1D52419B0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0353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5">
            <a:extLst>
              <a:ext uri="{FF2B5EF4-FFF2-40B4-BE49-F238E27FC236}">
                <a16:creationId xmlns:a16="http://schemas.microsoft.com/office/drawing/2014/main" id="{3573723D-ED6D-7B37-32D3-CBCADF40E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4014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9F4520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D80D4862-5998-966F-B5D6-2E3083AEC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13" y="869950"/>
            <a:ext cx="1268656" cy="198438"/>
          </a:xfrm>
          <a:prstGeom prst="rect">
            <a:avLst/>
          </a:prstGeom>
          <a:solidFill>
            <a:srgbClr val="9F4520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Pejlemærker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7FC23F89-A11C-3579-ABD6-8A6CFFD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313" y="1085850"/>
            <a:ext cx="1958975" cy="5133975"/>
          </a:xfrm>
          <a:prstGeom prst="rect">
            <a:avLst/>
          </a:prstGeom>
          <a:noFill/>
        </p:spPr>
        <p:txBody>
          <a:bodyPr/>
          <a:lstStyle>
            <a:lvl1pPr>
              <a:defRPr sz="900">
                <a:solidFill>
                  <a:srgbClr val="9F452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r>
              <a:rPr lang="da-DK" sz="900">
                <a:latin typeface="Verdana"/>
                <a:cs typeface="Verdana"/>
              </a:rPr>
              <a:t>Klik for at tilføje pejlemærker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3532187"/>
          </a:xfrm>
          <a:prstGeom prst="rect">
            <a:avLst/>
          </a:prstGeom>
          <a:solidFill>
            <a:srgbClr val="9F4520">
              <a:alpha val="10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AF34902-050B-10B8-45C8-2954FE2BF637}"/>
              </a:ext>
            </a:extLst>
          </p:cNvPr>
          <p:cNvCxnSpPr>
            <a:cxnSpLocks/>
          </p:cNvCxnSpPr>
          <p:nvPr userDrawn="1"/>
        </p:nvCxnSpPr>
        <p:spPr>
          <a:xfrm>
            <a:off x="2555019" y="1096655"/>
            <a:ext cx="2723" cy="5135492"/>
          </a:xfrm>
          <a:prstGeom prst="line">
            <a:avLst/>
          </a:prstGeom>
          <a:ln w="9525">
            <a:solidFill>
              <a:srgbClr val="9F452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7D6069D-36CF-2C5E-89C3-C6E7ED29D230}"/>
              </a:ext>
            </a:extLst>
          </p:cNvPr>
          <p:cNvCxnSpPr>
            <a:cxnSpLocks/>
          </p:cNvCxnSpPr>
          <p:nvPr userDrawn="1"/>
        </p:nvCxnSpPr>
        <p:spPr>
          <a:xfrm>
            <a:off x="597567" y="1096655"/>
            <a:ext cx="0" cy="5135492"/>
          </a:xfrm>
          <a:prstGeom prst="line">
            <a:avLst/>
          </a:prstGeom>
          <a:ln>
            <a:solidFill>
              <a:srgbClr val="9F452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dsholder til tekst 13">
            <a:extLst>
              <a:ext uri="{FF2B5EF4-FFF2-40B4-BE49-F238E27FC236}">
                <a16:creationId xmlns:a16="http://schemas.microsoft.com/office/drawing/2014/main" id="{6788CA7D-616B-C967-157F-91CF04022B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0675" y="4751388"/>
            <a:ext cx="3117850" cy="1468437"/>
          </a:xfrm>
          <a:prstGeom prst="rect">
            <a:avLst/>
          </a:prstGeom>
          <a:solidFill>
            <a:srgbClr val="9F4520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66F7B93D-C56A-08D9-4279-3E8A554A7D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6975" y="4751387"/>
            <a:ext cx="3117850" cy="1468437"/>
          </a:xfrm>
          <a:prstGeom prst="rect">
            <a:avLst/>
          </a:prstGeom>
          <a:solidFill>
            <a:srgbClr val="9F4520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5" name="Pladsholder til slidenummer 5">
            <a:extLst>
              <a:ext uri="{FF2B5EF4-FFF2-40B4-BE49-F238E27FC236}">
                <a16:creationId xmlns:a16="http://schemas.microsoft.com/office/drawing/2014/main" id="{7575942A-0AE0-1B2D-5E9E-F33CF7DDC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2738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9F4520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D80D4862-5998-966F-B5D6-2E3083AEC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13" y="869950"/>
            <a:ext cx="1268656" cy="198438"/>
          </a:xfrm>
          <a:prstGeom prst="rect">
            <a:avLst/>
          </a:prstGeom>
          <a:solidFill>
            <a:srgbClr val="9F4520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Pejlemærker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7FC23F89-A11C-3579-ABD6-8A6CFFD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313" y="1085849"/>
            <a:ext cx="1958975" cy="2728800"/>
          </a:xfrm>
          <a:prstGeom prst="rect">
            <a:avLst/>
          </a:prstGeom>
          <a:noFill/>
        </p:spPr>
        <p:txBody>
          <a:bodyPr/>
          <a:lstStyle>
            <a:lvl1pPr>
              <a:defRPr sz="900">
                <a:solidFill>
                  <a:srgbClr val="9F452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r>
              <a:rPr lang="da-DK" sz="900">
                <a:latin typeface="Verdana"/>
                <a:cs typeface="Verdana"/>
              </a:rPr>
              <a:t>Klik for at tilføje pejlemærker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3532187"/>
          </a:xfrm>
          <a:prstGeom prst="rect">
            <a:avLst/>
          </a:prstGeom>
          <a:solidFill>
            <a:srgbClr val="9F4520">
              <a:alpha val="10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AF34902-050B-10B8-45C8-2954FE2BF637}"/>
              </a:ext>
            </a:extLst>
          </p:cNvPr>
          <p:cNvCxnSpPr>
            <a:cxnSpLocks/>
          </p:cNvCxnSpPr>
          <p:nvPr userDrawn="1"/>
        </p:nvCxnSpPr>
        <p:spPr>
          <a:xfrm>
            <a:off x="2555019" y="1096655"/>
            <a:ext cx="2723" cy="2728800"/>
          </a:xfrm>
          <a:prstGeom prst="line">
            <a:avLst/>
          </a:prstGeom>
          <a:ln w="9525">
            <a:solidFill>
              <a:srgbClr val="9F452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7D6069D-36CF-2C5E-89C3-C6E7ED29D230}"/>
              </a:ext>
            </a:extLst>
          </p:cNvPr>
          <p:cNvCxnSpPr>
            <a:cxnSpLocks/>
          </p:cNvCxnSpPr>
          <p:nvPr userDrawn="1"/>
        </p:nvCxnSpPr>
        <p:spPr>
          <a:xfrm>
            <a:off x="597567" y="1096655"/>
            <a:ext cx="0" cy="2728800"/>
          </a:xfrm>
          <a:prstGeom prst="line">
            <a:avLst/>
          </a:prstGeom>
          <a:ln>
            <a:solidFill>
              <a:srgbClr val="9F452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dsholder til tekst 18">
            <a:extLst>
              <a:ext uri="{FF2B5EF4-FFF2-40B4-BE49-F238E27FC236}">
                <a16:creationId xmlns:a16="http://schemas.microsoft.com/office/drawing/2014/main" id="{4D02FE4E-EEF6-1BFA-2133-AA138E7006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582" y="3985846"/>
            <a:ext cx="1958975" cy="2233858"/>
          </a:xfrm>
          <a:prstGeom prst="rect">
            <a:avLst/>
          </a:prstGeom>
          <a:solidFill>
            <a:srgbClr val="9F4520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endParaRPr lang="da-DK" sz="900">
              <a:latin typeface="Verdana"/>
              <a:cs typeface="Verdana"/>
            </a:endParaRPr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B63FF7D8-98E3-7045-CED0-AD53817EC2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0675" y="4751388"/>
            <a:ext cx="3117850" cy="1468437"/>
          </a:xfrm>
          <a:prstGeom prst="rect">
            <a:avLst/>
          </a:prstGeom>
          <a:solidFill>
            <a:srgbClr val="9F4520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5" name="Pladsholder til tekst 13">
            <a:extLst>
              <a:ext uri="{FF2B5EF4-FFF2-40B4-BE49-F238E27FC236}">
                <a16:creationId xmlns:a16="http://schemas.microsoft.com/office/drawing/2014/main" id="{6FF37C9A-C779-9B19-0750-5462624324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6975" y="4751387"/>
            <a:ext cx="3117850" cy="1468437"/>
          </a:xfrm>
          <a:prstGeom prst="rect">
            <a:avLst/>
          </a:prstGeom>
          <a:solidFill>
            <a:srgbClr val="9F4520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4780890-84B9-F3DF-AA34-5C3823C78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83363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9F4520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581" y="2830385"/>
            <a:ext cx="1958975" cy="1620000"/>
          </a:xfrm>
          <a:prstGeom prst="rect">
            <a:avLst/>
          </a:prstGeom>
          <a:solidFill>
            <a:srgbClr val="9F4520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580" y="4592382"/>
            <a:ext cx="1958975" cy="1620000"/>
          </a:xfrm>
          <a:prstGeom prst="rect">
            <a:avLst/>
          </a:prstGeom>
          <a:solidFill>
            <a:srgbClr val="9F4520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l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5140083"/>
          </a:xfrm>
          <a:prstGeom prst="rect">
            <a:avLst/>
          </a:prstGeom>
          <a:solidFill>
            <a:srgbClr val="9F4520">
              <a:alpha val="10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52DA1448-7B83-0552-09C6-432A87D97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579" y="1065204"/>
            <a:ext cx="1958975" cy="1620000"/>
          </a:xfrm>
          <a:prstGeom prst="rect">
            <a:avLst/>
          </a:prstGeom>
          <a:solidFill>
            <a:srgbClr val="9F4520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9B477CD4-8912-18A0-49FF-30F9040D9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23409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9F4520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D80D4862-5998-966F-B5D6-2E3083AEC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13" y="869950"/>
            <a:ext cx="1268656" cy="198438"/>
          </a:xfrm>
          <a:prstGeom prst="rect">
            <a:avLst/>
          </a:prstGeom>
          <a:solidFill>
            <a:srgbClr val="9F4520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Pejlemærker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7FC23F89-A11C-3579-ABD6-8A6CFFD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313" y="1085849"/>
            <a:ext cx="1958975" cy="3514726"/>
          </a:xfrm>
          <a:prstGeom prst="rect">
            <a:avLst/>
          </a:prstGeom>
          <a:noFill/>
        </p:spPr>
        <p:txBody>
          <a:bodyPr/>
          <a:lstStyle>
            <a:lvl1pPr>
              <a:defRPr sz="900">
                <a:solidFill>
                  <a:srgbClr val="9F452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r>
              <a:rPr lang="da-DK" sz="900">
                <a:latin typeface="Verdana"/>
                <a:cs typeface="Verdana"/>
              </a:rPr>
              <a:t>Klik for at tilføje pejlemærker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65685" y="4751388"/>
            <a:ext cx="2775600" cy="1468437"/>
          </a:xfrm>
          <a:prstGeom prst="rect">
            <a:avLst/>
          </a:prstGeom>
          <a:solidFill>
            <a:srgbClr val="9F4520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6741" y="4751267"/>
            <a:ext cx="2775600" cy="1468437"/>
          </a:xfrm>
          <a:prstGeom prst="rect">
            <a:avLst/>
          </a:prstGeom>
          <a:solidFill>
            <a:srgbClr val="9F4520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3532187"/>
          </a:xfrm>
          <a:prstGeom prst="rect">
            <a:avLst/>
          </a:prstGeom>
          <a:solidFill>
            <a:srgbClr val="9F4520">
              <a:alpha val="10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AF34902-050B-10B8-45C8-2954FE2BF637}"/>
              </a:ext>
            </a:extLst>
          </p:cNvPr>
          <p:cNvCxnSpPr>
            <a:cxnSpLocks/>
          </p:cNvCxnSpPr>
          <p:nvPr userDrawn="1"/>
        </p:nvCxnSpPr>
        <p:spPr>
          <a:xfrm>
            <a:off x="2555019" y="1096655"/>
            <a:ext cx="2723" cy="3513600"/>
          </a:xfrm>
          <a:prstGeom prst="line">
            <a:avLst/>
          </a:prstGeom>
          <a:ln w="9525">
            <a:solidFill>
              <a:srgbClr val="9F452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7D6069D-36CF-2C5E-89C3-C6E7ED29D230}"/>
              </a:ext>
            </a:extLst>
          </p:cNvPr>
          <p:cNvCxnSpPr>
            <a:cxnSpLocks/>
          </p:cNvCxnSpPr>
          <p:nvPr userDrawn="1"/>
        </p:nvCxnSpPr>
        <p:spPr>
          <a:xfrm>
            <a:off x="597567" y="1096655"/>
            <a:ext cx="0" cy="3513600"/>
          </a:xfrm>
          <a:prstGeom prst="line">
            <a:avLst/>
          </a:prstGeom>
          <a:ln>
            <a:solidFill>
              <a:srgbClr val="9F452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713762B6-DE4C-53EA-5EF2-662A1F7D74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629" y="4751268"/>
            <a:ext cx="2775600" cy="1468437"/>
          </a:xfrm>
          <a:prstGeom prst="rect">
            <a:avLst/>
          </a:prstGeom>
          <a:solidFill>
            <a:srgbClr val="9F4520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9E0FE2DC-43FC-8F3A-DD4F-E8809007A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12483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13" y="868340"/>
            <a:ext cx="1481671" cy="198438"/>
          </a:xfrm>
          <a:prstGeom prst="rect">
            <a:avLst/>
          </a:prstGeom>
          <a:solidFill>
            <a:srgbClr val="9F4520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65685" y="4751388"/>
            <a:ext cx="2775600" cy="1468437"/>
          </a:xfrm>
          <a:prstGeom prst="rect">
            <a:avLst/>
          </a:prstGeom>
          <a:solidFill>
            <a:srgbClr val="9F4520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6741" y="4751267"/>
            <a:ext cx="2775600" cy="1468437"/>
          </a:xfrm>
          <a:prstGeom prst="rect">
            <a:avLst/>
          </a:prstGeom>
          <a:solidFill>
            <a:srgbClr val="9F4520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629" y="1068388"/>
            <a:ext cx="8708121" cy="3532187"/>
          </a:xfrm>
          <a:prstGeom prst="rect">
            <a:avLst/>
          </a:prstGeom>
          <a:solidFill>
            <a:srgbClr val="9F4520">
              <a:alpha val="10000"/>
            </a:srgbClr>
          </a:solidFill>
        </p:spPr>
        <p:txBody>
          <a:bodyPr numCol="4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713762B6-DE4C-53EA-5EF2-662A1F7D74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629" y="4751268"/>
            <a:ext cx="2775600" cy="1468437"/>
          </a:xfrm>
          <a:prstGeom prst="rect">
            <a:avLst/>
          </a:prstGeom>
          <a:solidFill>
            <a:srgbClr val="9F4520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7B170E1C-4741-9AAD-61E4-A4DE6E8C2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6950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13" y="868340"/>
            <a:ext cx="1481671" cy="198438"/>
          </a:xfrm>
          <a:prstGeom prst="rect">
            <a:avLst/>
          </a:prstGeom>
          <a:solidFill>
            <a:srgbClr val="9F4520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47410" y="4751267"/>
            <a:ext cx="1958400" cy="1468437"/>
          </a:xfrm>
          <a:prstGeom prst="rect">
            <a:avLst/>
          </a:prstGeom>
          <a:solidFill>
            <a:srgbClr val="9F4520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0191" y="4751267"/>
            <a:ext cx="1958400" cy="1468437"/>
          </a:xfrm>
          <a:prstGeom prst="rect">
            <a:avLst/>
          </a:prstGeom>
          <a:solidFill>
            <a:srgbClr val="9F4520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629" y="1068388"/>
            <a:ext cx="8708121" cy="3532187"/>
          </a:xfrm>
          <a:prstGeom prst="rect">
            <a:avLst/>
          </a:prstGeom>
          <a:solidFill>
            <a:srgbClr val="9F4520">
              <a:alpha val="10000"/>
            </a:srgbClr>
          </a:solidFill>
        </p:spPr>
        <p:txBody>
          <a:bodyPr numCol="4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713762B6-DE4C-53EA-5EF2-662A1F7D74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629" y="4751267"/>
            <a:ext cx="1958400" cy="1468437"/>
          </a:xfrm>
          <a:prstGeom prst="rect">
            <a:avLst/>
          </a:prstGeom>
          <a:solidFill>
            <a:srgbClr val="9F4520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tekst 13">
            <a:extLst>
              <a:ext uri="{FF2B5EF4-FFF2-40B4-BE49-F238E27FC236}">
                <a16:creationId xmlns:a16="http://schemas.microsoft.com/office/drawing/2014/main" id="{E621B1DE-BBA4-078A-056E-3CF7979085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52971" y="4751267"/>
            <a:ext cx="1958400" cy="1468437"/>
          </a:xfrm>
          <a:prstGeom prst="rect">
            <a:avLst/>
          </a:prstGeom>
          <a:solidFill>
            <a:srgbClr val="9F4520">
              <a:alpha val="5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5" name="Pladsholder til slidenummer 5">
            <a:extLst>
              <a:ext uri="{FF2B5EF4-FFF2-40B4-BE49-F238E27FC236}">
                <a16:creationId xmlns:a16="http://schemas.microsoft.com/office/drawing/2014/main" id="{FF412466-D7E3-2B11-4111-E9D123396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411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3E6D89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D80D4862-5998-966F-B5D6-2E3083AEC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13" y="869950"/>
            <a:ext cx="1268656" cy="198438"/>
          </a:xfrm>
          <a:prstGeom prst="rect">
            <a:avLst/>
          </a:prstGeom>
          <a:solidFill>
            <a:srgbClr val="3E6D89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Pejlemærker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7FC23F89-A11C-3579-ABD6-8A6CFFD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313" y="1085849"/>
            <a:ext cx="1958975" cy="3514726"/>
          </a:xfrm>
          <a:prstGeom prst="rect">
            <a:avLst/>
          </a:prstGeom>
          <a:noFill/>
        </p:spPr>
        <p:txBody>
          <a:bodyPr/>
          <a:lstStyle>
            <a:lvl1pPr>
              <a:defRPr sz="900">
                <a:solidFill>
                  <a:srgbClr val="3E6D8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r>
              <a:rPr lang="da-DK" sz="900">
                <a:latin typeface="Verdana"/>
                <a:cs typeface="Verdana"/>
              </a:rPr>
              <a:t>Klik for at tilføje pejlemærker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65685" y="4751388"/>
            <a:ext cx="2775600" cy="1468437"/>
          </a:xfrm>
          <a:prstGeom prst="rect">
            <a:avLst/>
          </a:prstGeom>
          <a:solidFill>
            <a:srgbClr val="3E6D89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6741" y="4751267"/>
            <a:ext cx="2775600" cy="1468437"/>
          </a:xfrm>
          <a:prstGeom prst="rect">
            <a:avLst/>
          </a:prstGeom>
          <a:solidFill>
            <a:srgbClr val="3E6D89">
              <a:alpha val="3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3532187"/>
          </a:xfrm>
          <a:prstGeom prst="rect">
            <a:avLst/>
          </a:prstGeom>
          <a:solidFill>
            <a:srgbClr val="3E6D89">
              <a:alpha val="5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AF34902-050B-10B8-45C8-2954FE2BF637}"/>
              </a:ext>
            </a:extLst>
          </p:cNvPr>
          <p:cNvCxnSpPr>
            <a:cxnSpLocks/>
          </p:cNvCxnSpPr>
          <p:nvPr userDrawn="1"/>
        </p:nvCxnSpPr>
        <p:spPr>
          <a:xfrm>
            <a:off x="2555019" y="1096655"/>
            <a:ext cx="2723" cy="3513600"/>
          </a:xfrm>
          <a:prstGeom prst="line">
            <a:avLst/>
          </a:prstGeom>
          <a:ln w="9525">
            <a:solidFill>
              <a:srgbClr val="3E6D8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7D6069D-36CF-2C5E-89C3-C6E7ED29D230}"/>
              </a:ext>
            </a:extLst>
          </p:cNvPr>
          <p:cNvCxnSpPr>
            <a:cxnSpLocks/>
          </p:cNvCxnSpPr>
          <p:nvPr userDrawn="1"/>
        </p:nvCxnSpPr>
        <p:spPr>
          <a:xfrm>
            <a:off x="597567" y="1096655"/>
            <a:ext cx="0" cy="3513600"/>
          </a:xfrm>
          <a:prstGeom prst="line">
            <a:avLst/>
          </a:prstGeom>
          <a:ln>
            <a:solidFill>
              <a:srgbClr val="3E6D8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713762B6-DE4C-53EA-5EF2-662A1F7D74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629" y="4751268"/>
            <a:ext cx="2775600" cy="1468437"/>
          </a:xfrm>
          <a:prstGeom prst="rect">
            <a:avLst/>
          </a:prstGeom>
          <a:solidFill>
            <a:srgbClr val="3E6D89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92531D64-A107-FF72-7D43-3FDDE1CBC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47817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39782A-3521-12E6-0682-0BB1C82D4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C9924D3-C9BC-C7AA-31C3-44BE4DB8F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B0E3C7-BF59-61D7-C133-B8AC0787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ECBEE7F-BD9F-AB49-03D3-51E80CC5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BD64ED8-F6D7-9781-3883-717E415A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EAA-97BA-4AA4-A645-03CAC0459E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637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13E06D-F50C-C99B-5B7E-137E4770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6D8811-2EA4-8D73-135B-13B09FC82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882C4E-9926-DDB2-C82A-1B1C654E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C99D5D0-A1B7-F201-8612-EF80E596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B8A38A-C86D-27DF-0755-A209701E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EAA-97BA-4AA4-A645-03CAC0459E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7871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16274-7308-94A8-C5A1-45D5D9E8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7E7BEBC-579A-54D8-A063-AB92359F7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C5DDB3-AD17-0B3A-F826-43AA2F39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427E6D9-8790-E5B3-13EA-597E1EB9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3B20576-D172-264C-D89F-6C5F5FC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EAA-97BA-4AA4-A645-03CAC0459E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81199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6D7A4-17E8-56D2-9375-62A84A2FA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2840C7-2797-65E0-7C7D-5B19F30F0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187C307-4460-2FA7-F41B-FCE16978F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4BD072E-9E63-52CB-2617-6F68EF7A2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445A598-7D9F-8481-3BD3-31ABD9CA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D17A14D-CF7D-85A0-6BD8-1E761A49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EAA-97BA-4AA4-A645-03CAC0459E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50894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A5B51-50E8-C5C3-462A-9A45FA00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E93112B-331F-F900-FBEE-7E00BFDD8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C4A301B-933B-7E04-0E59-6F0CFC94C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C44AF48-AD65-BEE1-CFDE-311BEEBB7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AA77DD4-2DC8-8DD6-7C01-9F8060A4D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238E996-E53A-9C32-09DD-E023E82E1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47EBA1A-D3CE-46A8-E3E1-6EFB6C49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159754F-DD05-793E-DF79-DE52F2DF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EAA-97BA-4AA4-A645-03CAC0459E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3949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524CD-1763-FD04-2FBA-D3DBB43B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9AFF996-8717-FD30-897D-61704A38C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8676A61-146D-2A95-4DC3-3CC6C5ED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0CCE71E-A7D0-0EFB-D24B-6CE597A8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EAA-97BA-4AA4-A645-03CAC0459E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7371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3567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CD14-957C-A974-CE37-F3F855EE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ECEA9A-EF09-29B3-9EBB-2E5109704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57B1466-A450-7BB8-3642-B609CC48E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5EE7F31-1087-340F-84F1-101E642C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549F48F-EEB9-6939-9B25-A37DE43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594A6EA-FF34-E2BD-28A5-7F32ED31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EAA-97BA-4AA4-A645-03CAC0459E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28695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5F1EB-70F4-F861-8289-A7CD652C5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87A42CC-B973-9ADA-670D-47AF28FDB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362DB89-7F96-59DE-D5E0-E0213A805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EDBB974-157E-48A7-4B30-ACE61035D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E1D3EF7-E6B4-8A62-B6A5-6F3812759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AD3F58B-BA9C-E2AC-E3FC-986F5E19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EAA-97BA-4AA4-A645-03CAC0459E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41441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EB7E47-3BE3-8DEF-947D-51A2DC33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C593325-230F-9927-01B9-335E823F3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E41633F-3F45-DB68-65BF-4A88B4A5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F78CDE-849E-95FA-1BE4-865E1073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D5194B9-01AE-A597-5FB6-4EB27A14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EAA-97BA-4AA4-A645-03CAC0459E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774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13" y="868340"/>
            <a:ext cx="1481671" cy="198438"/>
          </a:xfrm>
          <a:prstGeom prst="rect">
            <a:avLst/>
          </a:prstGeom>
          <a:solidFill>
            <a:srgbClr val="3E6D89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65685" y="4751388"/>
            <a:ext cx="2775600" cy="1468437"/>
          </a:xfrm>
          <a:prstGeom prst="rect">
            <a:avLst/>
          </a:prstGeom>
          <a:solidFill>
            <a:srgbClr val="3E6D89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6741" y="4751267"/>
            <a:ext cx="2775600" cy="1468437"/>
          </a:xfrm>
          <a:prstGeom prst="rect">
            <a:avLst/>
          </a:prstGeom>
          <a:solidFill>
            <a:srgbClr val="3E6D89">
              <a:alpha val="3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629" y="1068388"/>
            <a:ext cx="8708121" cy="3532187"/>
          </a:xfrm>
          <a:prstGeom prst="rect">
            <a:avLst/>
          </a:prstGeom>
          <a:solidFill>
            <a:srgbClr val="3E6D89">
              <a:alpha val="5000"/>
            </a:srgbClr>
          </a:solidFill>
        </p:spPr>
        <p:txBody>
          <a:bodyPr numCol="4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713762B6-DE4C-53EA-5EF2-662A1F7D74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629" y="4751268"/>
            <a:ext cx="2775600" cy="1468437"/>
          </a:xfrm>
          <a:prstGeom prst="rect">
            <a:avLst/>
          </a:prstGeom>
          <a:solidFill>
            <a:srgbClr val="3E6D89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37A844F1-C507-09A3-4EAC-C62C0786A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2959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5092B62-5916-AF90-0877-68C661952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C60830D-166B-A73C-3AE7-8FA165428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E539585-8E2B-BE58-0CDE-FB1C1268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8CC4EA-348C-9B5E-3419-EA861667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952A41-F0D2-AA8F-8FC7-4DBDE528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9EAA-97BA-4AA4-A645-03CAC0459E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626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13" y="868340"/>
            <a:ext cx="1481671" cy="198438"/>
          </a:xfrm>
          <a:prstGeom prst="rect">
            <a:avLst/>
          </a:prstGeom>
          <a:solidFill>
            <a:srgbClr val="3E6D89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47410" y="4751267"/>
            <a:ext cx="1958400" cy="1468437"/>
          </a:xfrm>
          <a:prstGeom prst="rect">
            <a:avLst/>
          </a:prstGeom>
          <a:solidFill>
            <a:srgbClr val="3E6D89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C4211142-BE10-10D1-A984-65DECEE53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0191" y="4751267"/>
            <a:ext cx="1958400" cy="1468437"/>
          </a:xfrm>
          <a:prstGeom prst="rect">
            <a:avLst/>
          </a:prstGeom>
          <a:solidFill>
            <a:srgbClr val="3E6D89">
              <a:alpha val="3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629" y="1068388"/>
            <a:ext cx="8708121" cy="3532187"/>
          </a:xfrm>
          <a:prstGeom prst="rect">
            <a:avLst/>
          </a:prstGeom>
          <a:solidFill>
            <a:srgbClr val="3E6D89">
              <a:alpha val="5000"/>
            </a:srgbClr>
          </a:solidFill>
        </p:spPr>
        <p:txBody>
          <a:bodyPr numCol="4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713762B6-DE4C-53EA-5EF2-662A1F7D74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629" y="4751267"/>
            <a:ext cx="1958400" cy="1468437"/>
          </a:xfrm>
          <a:prstGeom prst="rect">
            <a:avLst/>
          </a:prstGeom>
          <a:solidFill>
            <a:srgbClr val="3E6D89">
              <a:alpha val="3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tekst 13">
            <a:extLst>
              <a:ext uri="{FF2B5EF4-FFF2-40B4-BE49-F238E27FC236}">
                <a16:creationId xmlns:a16="http://schemas.microsoft.com/office/drawing/2014/main" id="{E621B1DE-BBA4-078A-056E-3CF7979085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52971" y="4751267"/>
            <a:ext cx="1958400" cy="1468437"/>
          </a:xfrm>
          <a:prstGeom prst="rect">
            <a:avLst/>
          </a:prstGeom>
          <a:solidFill>
            <a:srgbClr val="3E6D89">
              <a:alpha val="3000"/>
            </a:srgbClr>
          </a:solidFill>
          <a:ln>
            <a:noFill/>
          </a:ln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0000" algn="just"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4"/>
            <a:endParaRPr lang="da-DK"/>
          </a:p>
        </p:txBody>
      </p:sp>
      <p:sp>
        <p:nvSpPr>
          <p:cNvPr id="5" name="Pladsholder til slidenummer 5">
            <a:extLst>
              <a:ext uri="{FF2B5EF4-FFF2-40B4-BE49-F238E27FC236}">
                <a16:creationId xmlns:a16="http://schemas.microsoft.com/office/drawing/2014/main" id="{7F46565D-8776-EC35-353E-D1B2D3297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097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5">
            <a:extLst>
              <a:ext uri="{FF2B5EF4-FFF2-40B4-BE49-F238E27FC236}">
                <a16:creationId xmlns:a16="http://schemas.microsoft.com/office/drawing/2014/main" id="{242AC048-3CBC-DA43-9B3C-CDBE219F5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411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2CA26B76-41E1-BCC8-4EF8-541E84663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9899" y="868340"/>
            <a:ext cx="1481671" cy="198438"/>
          </a:xfrm>
          <a:prstGeom prst="rect">
            <a:avLst/>
          </a:prstGeom>
          <a:solidFill>
            <a:srgbClr val="98332E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Indsatser/cases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D80D4862-5998-966F-B5D6-2E3083AEC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313" y="869950"/>
            <a:ext cx="1268656" cy="198438"/>
          </a:xfrm>
          <a:prstGeom prst="rect">
            <a:avLst/>
          </a:prstGeom>
          <a:solidFill>
            <a:srgbClr val="98332E"/>
          </a:solidFill>
        </p:spPr>
        <p:txBody>
          <a:bodyPr anchor="ctr" anchorCtr="0"/>
          <a:lstStyle>
            <a:lvl1pPr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/>
              <a:t>Pejlemærker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7FC23F89-A11C-3579-ABD6-8A6CFFD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313" y="1085850"/>
            <a:ext cx="1958975" cy="5133975"/>
          </a:xfrm>
          <a:prstGeom prst="rect">
            <a:avLst/>
          </a:prstGeom>
          <a:noFill/>
        </p:spPr>
        <p:txBody>
          <a:bodyPr/>
          <a:lstStyle>
            <a:lvl1pPr>
              <a:defRPr sz="900">
                <a:solidFill>
                  <a:srgbClr val="98332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676" marR="229751">
              <a:lnSpc>
                <a:spcPct val="109100"/>
              </a:lnSpc>
              <a:spcBef>
                <a:spcPts val="295"/>
              </a:spcBef>
            </a:pPr>
            <a:r>
              <a:rPr lang="da-DK" sz="900">
                <a:latin typeface="Verdana"/>
                <a:cs typeface="Verdana"/>
              </a:rPr>
              <a:t>Klik for at tilføje pejlemærker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4456D52-F313-5736-ADBD-1E16F69D3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0675" y="4751388"/>
            <a:ext cx="3117850" cy="1468437"/>
          </a:xfrm>
          <a:prstGeom prst="rect">
            <a:avLst/>
          </a:prstGeom>
          <a:solidFill>
            <a:srgbClr val="98332E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E356F7-2713-479A-0D1F-3E04C0E97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0675" y="1068388"/>
            <a:ext cx="6442075" cy="3532187"/>
          </a:xfrm>
          <a:prstGeom prst="rect">
            <a:avLst/>
          </a:prstGeom>
          <a:solidFill>
            <a:srgbClr val="98332E">
              <a:alpha val="10000"/>
            </a:srgbClr>
          </a:solidFill>
        </p:spPr>
        <p:txBody>
          <a:bodyPr numCol="3" spcCol="180000"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a-DK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AF34902-050B-10B8-45C8-2954FE2BF637}"/>
              </a:ext>
            </a:extLst>
          </p:cNvPr>
          <p:cNvCxnSpPr>
            <a:cxnSpLocks/>
          </p:cNvCxnSpPr>
          <p:nvPr userDrawn="1"/>
        </p:nvCxnSpPr>
        <p:spPr>
          <a:xfrm>
            <a:off x="2555019" y="1096655"/>
            <a:ext cx="2723" cy="5135492"/>
          </a:xfrm>
          <a:prstGeom prst="line">
            <a:avLst/>
          </a:prstGeom>
          <a:ln w="9525">
            <a:solidFill>
              <a:srgbClr val="82828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7D6069D-36CF-2C5E-89C3-C6E7ED29D230}"/>
              </a:ext>
            </a:extLst>
          </p:cNvPr>
          <p:cNvCxnSpPr>
            <a:cxnSpLocks/>
          </p:cNvCxnSpPr>
          <p:nvPr userDrawn="1"/>
        </p:nvCxnSpPr>
        <p:spPr>
          <a:xfrm>
            <a:off x="597567" y="1096655"/>
            <a:ext cx="0" cy="5135492"/>
          </a:xfrm>
          <a:prstGeom prst="line">
            <a:avLst/>
          </a:prstGeom>
          <a:ln>
            <a:solidFill>
              <a:srgbClr val="82828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AC56C01F-00AF-2C14-403E-3D9475149B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6975" y="4751387"/>
            <a:ext cx="3117850" cy="1468437"/>
          </a:xfrm>
          <a:prstGeom prst="rect">
            <a:avLst/>
          </a:prstGeom>
          <a:solidFill>
            <a:srgbClr val="98332E">
              <a:alpha val="5000"/>
            </a:srgbClr>
          </a:solid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marL="88100">
              <a:spcBef>
                <a:spcPts val="371"/>
              </a:spcBef>
            </a:pPr>
            <a:endParaRPr lang="da-DK" sz="800" spc="-18">
              <a:latin typeface="Verdana"/>
              <a:cs typeface="Verdana"/>
            </a:endParaRPr>
          </a:p>
        </p:txBody>
      </p:sp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CBA2BF90-CE5A-A576-1355-C26C7EAE4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740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9779036-C0AA-A37A-FD15-64DDF1143997}"/>
              </a:ext>
            </a:extLst>
          </p:cNvPr>
          <p:cNvSpPr txBox="1"/>
          <p:nvPr userDrawn="1"/>
        </p:nvSpPr>
        <p:spPr>
          <a:xfrm>
            <a:off x="582997" y="384416"/>
            <a:ext cx="7078034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da-DK" sz="1200" b="1">
                <a:latin typeface="Verdana"/>
                <a:cs typeface="Verdana"/>
              </a:rPr>
              <a:t>Beskæftigelsesudvalget</a:t>
            </a:r>
            <a:r>
              <a:rPr sz="1200" b="1">
                <a:latin typeface="Verdana"/>
                <a:cs typeface="Verdana"/>
              </a:rPr>
              <a:t>:</a:t>
            </a:r>
            <a:r>
              <a:rPr sz="1200" b="1" spc="-32">
                <a:latin typeface="Verdana"/>
                <a:cs typeface="Verdana"/>
              </a:rPr>
              <a:t> </a:t>
            </a:r>
            <a:r>
              <a:rPr lang="da-DK" sz="1200" b="1">
                <a:solidFill>
                  <a:srgbClr val="3E6D89"/>
                </a:solidFill>
                <a:latin typeface="Verdana"/>
                <a:cs typeface="Verdana"/>
              </a:rPr>
              <a:t>Uddannelsesbyen Nykøbing Falster</a:t>
            </a:r>
            <a:endParaRPr sz="1200">
              <a:solidFill>
                <a:srgbClr val="3E6D89"/>
              </a:solidFill>
              <a:latin typeface="Verdana"/>
              <a:cs typeface="Verdana"/>
            </a:endParaRPr>
          </a:p>
        </p:txBody>
      </p:sp>
      <p:pic>
        <p:nvPicPr>
          <p:cNvPr id="14" name="Billede 13" descr="Et billede, der indeholder person, vand&#10;&#10;Automatisk genereret beskrivelse">
            <a:extLst>
              <a:ext uri="{FF2B5EF4-FFF2-40B4-BE49-F238E27FC236}">
                <a16:creationId xmlns:a16="http://schemas.microsoft.com/office/drawing/2014/main" id="{A1B072B3-7137-4A25-8F26-2B4A2DD8F4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00" y="106760"/>
            <a:ext cx="913481" cy="913481"/>
          </a:xfrm>
          <a:prstGeom prst="rect">
            <a:avLst/>
          </a:prstGeom>
        </p:spPr>
      </p:pic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34C657FC-C7A2-DC1B-D028-592EFCD5F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  <p:sldLayoutId id="2147483676" r:id="rId3"/>
    <p:sldLayoutId id="2147483677" r:id="rId4"/>
    <p:sldLayoutId id="2147483756" r:id="rId5"/>
    <p:sldLayoutId id="2147483757" r:id="rId6"/>
    <p:sldLayoutId id="2147483758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9779036-C0AA-A37A-FD15-64DDF1143997}"/>
              </a:ext>
            </a:extLst>
          </p:cNvPr>
          <p:cNvSpPr txBox="1"/>
          <p:nvPr userDrawn="1"/>
        </p:nvSpPr>
        <p:spPr>
          <a:xfrm>
            <a:off x="582996" y="384416"/>
            <a:ext cx="5659541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da-DK" sz="1200" b="1">
                <a:latin typeface="Verdana"/>
                <a:cs typeface="Verdana"/>
              </a:rPr>
              <a:t>Beskæftigelsesudvalget:</a:t>
            </a:r>
            <a:r>
              <a:rPr lang="da-DK" sz="1200" b="1" spc="-32">
                <a:latin typeface="Verdana"/>
                <a:cs typeface="Verdana"/>
              </a:rPr>
              <a:t> </a:t>
            </a:r>
            <a:r>
              <a:rPr lang="da-DK" sz="1200" b="1" spc="-32">
                <a:solidFill>
                  <a:srgbClr val="98332E"/>
                </a:solidFill>
                <a:latin typeface="Verdana"/>
                <a:cs typeface="Verdana"/>
              </a:rPr>
              <a:t>Det gode børneliv</a:t>
            </a:r>
            <a:endParaRPr sz="1200">
              <a:solidFill>
                <a:srgbClr val="98332E"/>
              </a:solidFill>
              <a:latin typeface="Verdana"/>
              <a:cs typeface="Verdana"/>
            </a:endParaRP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A1B072B3-7137-4A25-8F26-2B4A2DD8F4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3900" y="106760"/>
            <a:ext cx="913481" cy="913481"/>
          </a:xfrm>
          <a:prstGeom prst="rect">
            <a:avLst/>
          </a:prstGeom>
        </p:spPr>
      </p:pic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75BD4F3E-530B-3BEB-9162-17FF31156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772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9779036-C0AA-A37A-FD15-64DDF1143997}"/>
              </a:ext>
            </a:extLst>
          </p:cNvPr>
          <p:cNvSpPr txBox="1"/>
          <p:nvPr userDrawn="1"/>
        </p:nvSpPr>
        <p:spPr>
          <a:xfrm>
            <a:off x="582996" y="384416"/>
            <a:ext cx="5641957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da-DK" sz="1200" b="1">
                <a:latin typeface="Verdana"/>
                <a:cs typeface="Verdana"/>
              </a:rPr>
              <a:t>Beskæftigelsesudvalget:</a:t>
            </a:r>
            <a:r>
              <a:rPr lang="da-DK" sz="1200" b="1" spc="-32">
                <a:latin typeface="Verdana"/>
                <a:cs typeface="Verdana"/>
              </a:rPr>
              <a:t> </a:t>
            </a:r>
            <a:r>
              <a:rPr lang="da-DK" sz="1200" b="1" spc="-32">
                <a:solidFill>
                  <a:srgbClr val="3D6C3A"/>
                </a:solidFill>
                <a:latin typeface="Verdana"/>
                <a:cs typeface="Verdana"/>
              </a:rPr>
              <a:t>Turisme og bosætning</a:t>
            </a:r>
            <a:endParaRPr sz="1200">
              <a:solidFill>
                <a:srgbClr val="3D6C3A"/>
              </a:solidFill>
              <a:latin typeface="Verdana"/>
              <a:cs typeface="Verdana"/>
            </a:endParaRP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A1B072B3-7137-4A25-8F26-2B4A2DD8F4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3900" y="106760"/>
            <a:ext cx="913481" cy="913481"/>
          </a:xfrm>
          <a:prstGeom prst="rect">
            <a:avLst/>
          </a:prstGeom>
        </p:spPr>
      </p:pic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061F6F36-3AF1-D5FE-7072-1911F9FF2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85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9779036-C0AA-A37A-FD15-64DDF1143997}"/>
              </a:ext>
            </a:extLst>
          </p:cNvPr>
          <p:cNvSpPr txBox="1"/>
          <p:nvPr userDrawn="1"/>
        </p:nvSpPr>
        <p:spPr>
          <a:xfrm>
            <a:off x="582997" y="384416"/>
            <a:ext cx="6028818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da-DK" sz="1200" b="1">
                <a:latin typeface="Verdana"/>
                <a:cs typeface="Verdana"/>
              </a:rPr>
              <a:t>Beskæftigelsesudvalget:</a:t>
            </a:r>
            <a:r>
              <a:rPr lang="da-DK" sz="1200" b="1" spc="-32">
                <a:latin typeface="Verdana"/>
                <a:cs typeface="Verdana"/>
              </a:rPr>
              <a:t> </a:t>
            </a:r>
            <a:r>
              <a:rPr lang="da-DK" sz="1200" b="1" spc="-32">
                <a:solidFill>
                  <a:srgbClr val="AD8E26"/>
                </a:solidFill>
                <a:latin typeface="Verdana"/>
                <a:cs typeface="Verdana"/>
              </a:rPr>
              <a:t>Et godt erhvervsklima</a:t>
            </a:r>
            <a:endParaRPr sz="1200">
              <a:solidFill>
                <a:srgbClr val="AD8E26"/>
              </a:solidFill>
              <a:latin typeface="Verdana"/>
              <a:cs typeface="Verdana"/>
            </a:endParaRP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A1B072B3-7137-4A25-8F26-2B4A2DD8F4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3900" y="106760"/>
            <a:ext cx="913481" cy="913481"/>
          </a:xfrm>
          <a:prstGeom prst="rect">
            <a:avLst/>
          </a:prstGeom>
        </p:spPr>
      </p:pic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430BFBBF-4549-D43D-9ABD-26B73CA9F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241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9779036-C0AA-A37A-FD15-64DDF1143997}"/>
              </a:ext>
            </a:extLst>
          </p:cNvPr>
          <p:cNvSpPr txBox="1"/>
          <p:nvPr userDrawn="1"/>
        </p:nvSpPr>
        <p:spPr>
          <a:xfrm>
            <a:off x="582996" y="384416"/>
            <a:ext cx="5389911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da-DK" sz="1200" b="1">
                <a:latin typeface="Verdana"/>
                <a:cs typeface="Verdana"/>
              </a:rPr>
              <a:t>Beskæftigelsesudvalget:</a:t>
            </a:r>
            <a:r>
              <a:rPr lang="da-DK" sz="1200" b="1" spc="-32">
                <a:latin typeface="Verdana"/>
                <a:cs typeface="Verdana"/>
              </a:rPr>
              <a:t> </a:t>
            </a:r>
            <a:r>
              <a:rPr lang="da-DK" sz="1200" b="1" spc="-32">
                <a:solidFill>
                  <a:srgbClr val="81824D"/>
                </a:solidFill>
                <a:latin typeface="Verdana"/>
                <a:cs typeface="Verdana"/>
              </a:rPr>
              <a:t>Grøn omstilling</a:t>
            </a:r>
            <a:endParaRPr sz="1200">
              <a:solidFill>
                <a:srgbClr val="81824D"/>
              </a:solidFill>
              <a:latin typeface="Verdana"/>
              <a:cs typeface="Verdana"/>
            </a:endParaRP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A1B072B3-7137-4A25-8F26-2B4A2DD8F4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3900" y="106760"/>
            <a:ext cx="913481" cy="913481"/>
          </a:xfrm>
          <a:prstGeom prst="rect">
            <a:avLst/>
          </a:prstGeom>
        </p:spPr>
      </p:pic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C6315AA6-DE9F-B269-6278-EAE70778E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088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9779036-C0AA-A37A-FD15-64DDF1143997}"/>
              </a:ext>
            </a:extLst>
          </p:cNvPr>
          <p:cNvSpPr txBox="1"/>
          <p:nvPr userDrawn="1"/>
        </p:nvSpPr>
        <p:spPr>
          <a:xfrm>
            <a:off x="582996" y="384416"/>
            <a:ext cx="7541096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da-DK" sz="1200" b="1">
                <a:latin typeface="Verdana"/>
                <a:cs typeface="Verdana"/>
              </a:rPr>
              <a:t>Beskæftigelsesudvalget:</a:t>
            </a:r>
            <a:r>
              <a:rPr lang="da-DK" sz="1200" b="1" spc="-32">
                <a:latin typeface="Verdana"/>
                <a:cs typeface="Verdana"/>
              </a:rPr>
              <a:t> </a:t>
            </a:r>
            <a:r>
              <a:rPr lang="da-DK" sz="1200" b="1" spc="-32">
                <a:solidFill>
                  <a:srgbClr val="710B8E"/>
                </a:solidFill>
                <a:latin typeface="Verdana"/>
                <a:cs typeface="Verdana"/>
              </a:rPr>
              <a:t>Kommunen som attraktiv arbejdsplads</a:t>
            </a:r>
            <a:endParaRPr sz="1200">
              <a:solidFill>
                <a:srgbClr val="710B8E"/>
              </a:solidFill>
              <a:latin typeface="Verdana"/>
              <a:cs typeface="Verdana"/>
            </a:endParaRP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A1B072B3-7137-4A25-8F26-2B4A2DD8F4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3900" y="106760"/>
            <a:ext cx="913481" cy="913481"/>
          </a:xfrm>
          <a:prstGeom prst="rect">
            <a:avLst/>
          </a:prstGeom>
        </p:spPr>
      </p:pic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C52D77C6-B843-D094-C6D8-50F9F4C8C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054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9779036-C0AA-A37A-FD15-64DDF1143997}"/>
              </a:ext>
            </a:extLst>
          </p:cNvPr>
          <p:cNvSpPr txBox="1"/>
          <p:nvPr userDrawn="1"/>
        </p:nvSpPr>
        <p:spPr>
          <a:xfrm>
            <a:off x="582996" y="384416"/>
            <a:ext cx="7236295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da-DK" sz="1200" b="1">
                <a:latin typeface="Verdana"/>
                <a:cs typeface="Verdana"/>
              </a:rPr>
              <a:t>Beskæftigelsesudvalget:</a:t>
            </a:r>
            <a:r>
              <a:rPr lang="da-DK" sz="1200" b="1" spc="-32">
                <a:latin typeface="Verdana"/>
                <a:cs typeface="Verdana"/>
              </a:rPr>
              <a:t> </a:t>
            </a:r>
            <a:r>
              <a:rPr lang="da-DK" sz="1200" b="1" spc="-32">
                <a:solidFill>
                  <a:srgbClr val="9F4520"/>
                </a:solidFill>
                <a:latin typeface="Verdana"/>
                <a:cs typeface="Verdana"/>
              </a:rPr>
              <a:t>Omsorg og sundhedsfremme</a:t>
            </a:r>
            <a:endParaRPr sz="1200">
              <a:solidFill>
                <a:srgbClr val="9F4520"/>
              </a:solidFill>
              <a:latin typeface="Verdana"/>
              <a:cs typeface="Verdana"/>
            </a:endParaRP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A1B072B3-7137-4A25-8F26-2B4A2DD8F4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3900" y="106760"/>
            <a:ext cx="913481" cy="913481"/>
          </a:xfrm>
          <a:prstGeom prst="rect">
            <a:avLst/>
          </a:prstGeom>
        </p:spPr>
      </p:pic>
      <p:sp>
        <p:nvSpPr>
          <p:cNvPr id="2" name="Pladsholder til slidenummer 5">
            <a:extLst>
              <a:ext uri="{FF2B5EF4-FFF2-40B4-BE49-F238E27FC236}">
                <a16:creationId xmlns:a16="http://schemas.microsoft.com/office/drawing/2014/main" id="{F7981D34-A23E-E045-8B5A-A75E0BDFC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302253D-EB53-403A-B8A6-CD8583468AA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090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C8F8C3D-96CA-8849-B02B-487408DD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4F758BA-F55F-8E9C-5BF5-A64D5489D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E3A349E-E37C-D0E0-5725-B1EDBF00B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8C07794-328F-C5D1-F180-AC6CCF9BB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3318841-6941-8826-1B8B-9EEDDF374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9EAA-97BA-4AA4-A645-03CAC0459E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847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719DA-4C91-10FF-AFEC-2CA70312901B}"/>
              </a:ext>
            </a:extLst>
          </p:cNvPr>
          <p:cNvSpPr txBox="1">
            <a:spLocks/>
          </p:cNvSpPr>
          <p:nvPr/>
        </p:nvSpPr>
        <p:spPr>
          <a:xfrm>
            <a:off x="406400" y="271039"/>
            <a:ext cx="9093199" cy="47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>
                <a:latin typeface="Impact" panose="020B0806030902050204" pitchFamily="34" charset="0"/>
              </a:rPr>
              <a:t>BESKÆFTIGELSESUDVALGET</a:t>
            </a:r>
            <a:r>
              <a:rPr lang="en-US" sz="2500">
                <a:solidFill>
                  <a:srgbClr val="C4262D"/>
                </a:solidFill>
                <a:latin typeface="Impact" panose="020B0806030902050204" pitchFamily="34" charset="0"/>
              </a:rPr>
              <a:t> </a:t>
            </a:r>
            <a:r>
              <a:rPr lang="en-US" sz="2500">
                <a:solidFill>
                  <a:srgbClr val="828282"/>
                </a:solidFill>
                <a:latin typeface="Impact" panose="020B0806030902050204" pitchFamily="34" charset="0"/>
              </a:rPr>
              <a:t>(BEU)</a:t>
            </a:r>
            <a:endParaRPr lang="en-US" sz="2500">
              <a:latin typeface="Impact" panose="020B0806030902050204" pitchFamily="34" charset="0"/>
            </a:endParaRPr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7E75B57B-234D-CB17-E9A0-37B7709FD1A2}"/>
              </a:ext>
            </a:extLst>
          </p:cNvPr>
          <p:cNvSpPr txBox="1">
            <a:spLocks/>
          </p:cNvSpPr>
          <p:nvPr/>
        </p:nvSpPr>
        <p:spPr>
          <a:xfrm>
            <a:off x="406400" y="744598"/>
            <a:ext cx="9093199" cy="374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>
                <a:latin typeface="Verdana" panose="020B0604030504040204" pitchFamily="34" charset="0"/>
                <a:ea typeface="Verdana" panose="020B0604030504040204" pitchFamily="34" charset="0"/>
              </a:rPr>
              <a:t>     AFRAPPORTERING PÅ UDVALGSSTRATEGI</a:t>
            </a:r>
            <a:endParaRPr lang="en-US" sz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utediagram: Forbindelse 3">
            <a:extLst>
              <a:ext uri="{FF2B5EF4-FFF2-40B4-BE49-F238E27FC236}">
                <a16:creationId xmlns:a16="http://schemas.microsoft.com/office/drawing/2014/main" id="{45A685ED-96B1-83F3-9F38-77B2014CBACA}"/>
              </a:ext>
            </a:extLst>
          </p:cNvPr>
          <p:cNvSpPr/>
          <p:nvPr/>
        </p:nvSpPr>
        <p:spPr>
          <a:xfrm>
            <a:off x="550035" y="809309"/>
            <a:ext cx="245229" cy="245229"/>
          </a:xfrm>
          <a:prstGeom prst="flowChartConnector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2D269309-4DCD-8A7C-69C7-CBD9924B1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2" y="1763264"/>
            <a:ext cx="7559055" cy="3331471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EBFEBB43-2A97-2A51-A22E-2F8D11C3D307}"/>
              </a:ext>
            </a:extLst>
          </p:cNvPr>
          <p:cNvSpPr txBox="1"/>
          <p:nvPr/>
        </p:nvSpPr>
        <p:spPr>
          <a:xfrm>
            <a:off x="557253" y="5358719"/>
            <a:ext cx="9097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algn="r">
              <a:defRPr sz="1100" i="1">
                <a:solidFill>
                  <a:srgbClr val="A6A6A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a-DK"/>
              <a:t>STATUS MAJ 2023</a:t>
            </a:r>
          </a:p>
        </p:txBody>
      </p:sp>
      <p:sp>
        <p:nvSpPr>
          <p:cNvPr id="15" name="Rutediagram: Forbindelse 14">
            <a:extLst>
              <a:ext uri="{FF2B5EF4-FFF2-40B4-BE49-F238E27FC236}">
                <a16:creationId xmlns:a16="http://schemas.microsoft.com/office/drawing/2014/main" id="{B39A671F-3120-A47A-194B-A59841277FA5}"/>
              </a:ext>
            </a:extLst>
          </p:cNvPr>
          <p:cNvSpPr/>
          <p:nvPr/>
        </p:nvSpPr>
        <p:spPr>
          <a:xfrm>
            <a:off x="8000586" y="5390524"/>
            <a:ext cx="198000" cy="198000"/>
          </a:xfrm>
          <a:prstGeom prst="flowChartConnector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29A41451-8D5A-6772-7688-1A734751CC79}"/>
              </a:ext>
            </a:extLst>
          </p:cNvPr>
          <p:cNvSpPr txBox="1"/>
          <p:nvPr/>
        </p:nvSpPr>
        <p:spPr>
          <a:xfrm>
            <a:off x="557253" y="5603643"/>
            <a:ext cx="9097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100" i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AFRAPPORTERING</a:t>
            </a:r>
            <a:r>
              <a:rPr lang="da-DK" sz="1100" b="1" i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sz="1100" i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2023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D2D4C49F-3189-487C-E162-BC4C18523BE7}"/>
              </a:ext>
            </a:extLst>
          </p:cNvPr>
          <p:cNvSpPr txBox="1"/>
          <p:nvPr/>
        </p:nvSpPr>
        <p:spPr>
          <a:xfrm>
            <a:off x="557253" y="5856764"/>
            <a:ext cx="9097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AFRAPPORTERING</a:t>
            </a:r>
            <a:r>
              <a:rPr lang="da-DK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2024</a:t>
            </a:r>
          </a:p>
        </p:txBody>
      </p:sp>
      <p:sp>
        <p:nvSpPr>
          <p:cNvPr id="19" name="Rutediagram: Forbindelse 18">
            <a:extLst>
              <a:ext uri="{FF2B5EF4-FFF2-40B4-BE49-F238E27FC236}">
                <a16:creationId xmlns:a16="http://schemas.microsoft.com/office/drawing/2014/main" id="{FC610842-1DB9-DFAF-DB77-AA8631DAC04B}"/>
              </a:ext>
            </a:extLst>
          </p:cNvPr>
          <p:cNvSpPr/>
          <p:nvPr/>
        </p:nvSpPr>
        <p:spPr>
          <a:xfrm>
            <a:off x="7289386" y="5662030"/>
            <a:ext cx="198000" cy="198000"/>
          </a:xfrm>
          <a:prstGeom prst="flowChartConnector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CB3BC85A-4736-C81D-29D8-CDA1699CDAED}"/>
              </a:ext>
            </a:extLst>
          </p:cNvPr>
          <p:cNvSpPr txBox="1"/>
          <p:nvPr/>
        </p:nvSpPr>
        <p:spPr>
          <a:xfrm>
            <a:off x="557253" y="6098092"/>
            <a:ext cx="9097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100" i="1">
                <a:solidFill>
                  <a:srgbClr val="A6A6A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AFRAPPORTERING</a:t>
            </a:r>
            <a:r>
              <a:rPr lang="da-DK" sz="1100" b="1" i="1">
                <a:solidFill>
                  <a:srgbClr val="A6A6A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sz="1100" i="1">
                <a:solidFill>
                  <a:srgbClr val="A6A6A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2025</a:t>
            </a:r>
          </a:p>
        </p:txBody>
      </p:sp>
      <p:sp>
        <p:nvSpPr>
          <p:cNvPr id="21" name="Rutediagram: Forbindelse 20">
            <a:extLst>
              <a:ext uri="{FF2B5EF4-FFF2-40B4-BE49-F238E27FC236}">
                <a16:creationId xmlns:a16="http://schemas.microsoft.com/office/drawing/2014/main" id="{2A7B0008-14EC-5F25-307E-29C815E1A503}"/>
              </a:ext>
            </a:extLst>
          </p:cNvPr>
          <p:cNvSpPr/>
          <p:nvPr/>
        </p:nvSpPr>
        <p:spPr>
          <a:xfrm>
            <a:off x="7289386" y="6138897"/>
            <a:ext cx="198000" cy="198000"/>
          </a:xfrm>
          <a:prstGeom prst="flowChartConnector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  <p:sp>
        <p:nvSpPr>
          <p:cNvPr id="5" name="Rutediagram: Forbindelse 4">
            <a:extLst>
              <a:ext uri="{FF2B5EF4-FFF2-40B4-BE49-F238E27FC236}">
                <a16:creationId xmlns:a16="http://schemas.microsoft.com/office/drawing/2014/main" id="{447F9635-00F3-7AD6-FC29-AC7CBCB05E7F}"/>
              </a:ext>
            </a:extLst>
          </p:cNvPr>
          <p:cNvSpPr/>
          <p:nvPr/>
        </p:nvSpPr>
        <p:spPr>
          <a:xfrm>
            <a:off x="7040986" y="5865002"/>
            <a:ext cx="248400" cy="248400"/>
          </a:xfrm>
          <a:prstGeom prst="flowChartConnector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5826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60A3E-A6BC-6466-30DC-E20952A3B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383E2769-DF27-9FA8-AD57-2DD431F941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313" y="1085850"/>
            <a:ext cx="1958975" cy="5133975"/>
          </a:xfrm>
        </p:spPr>
        <p:txBody>
          <a:bodyPr lIns="91440" tIns="45720" rIns="91440" bIns="45720" anchor="t"/>
          <a:lstStyle/>
          <a:p>
            <a:r>
              <a:rPr lang="da-DK">
                <a:latin typeface="Verdana"/>
                <a:ea typeface="Verdana"/>
              </a:rPr>
              <a:t>Vi vil samarbejde med uddannelsesinstitutionerne om at få flere unge på offentlig forsørgelse til at starte på og blive fastholdt i uddannelse</a:t>
            </a:r>
          </a:p>
          <a:p>
            <a:endParaRPr lang="da-DK"/>
          </a:p>
          <a:p>
            <a:r>
              <a:rPr lang="da-DK">
                <a:latin typeface="Verdana"/>
                <a:ea typeface="Verdana"/>
              </a:rPr>
              <a:t>Vi vil samarbejde med uddannelsesinstitutionerne om at skabe nye opkvalificeringsforløb for ledige, som understøtte det lokale erhvervslivs </a:t>
            </a:r>
            <a:r>
              <a:rPr lang="da-DK" err="1">
                <a:latin typeface="Verdana"/>
                <a:ea typeface="Verdana"/>
              </a:rPr>
              <a:t>styrkeposotioner</a:t>
            </a:r>
            <a:r>
              <a:rPr lang="da-DK">
                <a:latin typeface="Verdana"/>
                <a:ea typeface="Verdana"/>
              </a:rPr>
              <a:t> og udviklingsbehov</a:t>
            </a:r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45" name="Pladsholder til tekst 44">
            <a:extLst>
              <a:ext uri="{FF2B5EF4-FFF2-40B4-BE49-F238E27FC236}">
                <a16:creationId xmlns:a16="http://schemas.microsoft.com/office/drawing/2014/main" id="{CB7D7FB4-A508-7DC5-2016-361766939F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56394" y="812984"/>
            <a:ext cx="6442075" cy="3532187"/>
          </a:xfrm>
        </p:spPr>
        <p:txBody>
          <a:bodyPr lIns="91440" tIns="45720" rIns="91440" bIns="45720" numCol="3" spcCol="180000" anchor="t"/>
          <a:lstStyle/>
          <a:p>
            <a:endParaRPr lang="da-DK" b="1">
              <a:solidFill>
                <a:schemeClr val="tx1"/>
              </a:solidFill>
            </a:endParaRPr>
          </a:p>
          <a:p>
            <a:endParaRPr lang="da-DK" b="1">
              <a:solidFill>
                <a:schemeClr val="tx1"/>
              </a:solidFill>
            </a:endParaRPr>
          </a:p>
          <a:p>
            <a:r>
              <a:rPr lang="da-DK" b="1">
                <a:solidFill>
                  <a:schemeClr val="tx1"/>
                </a:solidFill>
              </a:rPr>
              <a:t>Fastholdelsesguide</a:t>
            </a:r>
          </a:p>
          <a:p>
            <a:endParaRPr lang="da-DK" i="1">
              <a:solidFill>
                <a:srgbClr val="FF0000"/>
              </a:solidFill>
            </a:endParaRPr>
          </a:p>
          <a:p>
            <a:r>
              <a:rPr lang="da-DK">
                <a:solidFill>
                  <a:schemeClr val="tx1"/>
                </a:solidFill>
              </a:rPr>
              <a:t>For at forebygge at unge frafalder en påbegyndt uddannelse, er der i 2022 investeret i ansættelse af en fastholdelsesguide. </a:t>
            </a:r>
            <a:r>
              <a:rPr lang="da-DK"/>
              <a:t>Denne skal: </a:t>
            </a:r>
          </a:p>
          <a:p>
            <a:endParaRPr lang="da-DK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fastholde unge i den uddannelse de er i gang med, og støtte udsatte unge i overgangen fra uddannelses-hjælp til SU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iværksætte en opsøgende og forebyggende indsats ift. unge, der er påbegyndt en uddannelse, for at undgå at de bliver frafaldstruede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rykke ud med kort varsel til unge, der har akut behov for støtte i deres </a:t>
            </a:r>
            <a:r>
              <a:rPr lang="da-DK" err="1"/>
              <a:t>uddannelses-forløb</a:t>
            </a:r>
            <a:endParaRPr lang="da-DK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bistå </a:t>
            </a:r>
            <a:r>
              <a:rPr lang="da-DK" err="1"/>
              <a:t>uddannelses-institutionerne</a:t>
            </a:r>
            <a:r>
              <a:rPr lang="da-DK"/>
              <a:t> med viden om, hvor der kan hentes relevant støtte til de unge, og hjælpe med koordineringen af denne støtte i de sager, hvor KUI kontaktpersonstøtten for de 15-24 årige ikke er tilstrækkelig</a:t>
            </a:r>
            <a:endParaRPr lang="da-DK" i="1">
              <a:solidFill>
                <a:srgbClr val="FF0000"/>
              </a:solidFill>
            </a:endParaRPr>
          </a:p>
          <a:p>
            <a:endParaRPr lang="da-DK" i="1">
              <a:solidFill>
                <a:srgbClr val="FF0000"/>
              </a:solidFill>
            </a:endParaRPr>
          </a:p>
          <a:p>
            <a:r>
              <a:rPr lang="da-DK"/>
              <a:t>Fastholdelsesindsatsen sker i samarbejde med uddannelsesinstitutionerne, primært SOSU-skolen, CELF, VUC og FGU. Fastholdelsesguiden er ugentligt til stede på uddannelsesinstitutionerne. </a:t>
            </a:r>
          </a:p>
          <a:p>
            <a:endParaRPr lang="da-DK">
              <a:solidFill>
                <a:schemeClr val="tx1"/>
              </a:solidFill>
            </a:endParaRPr>
          </a:p>
          <a:p>
            <a:endParaRPr lang="da-DK">
              <a:solidFill>
                <a:schemeClr val="tx1"/>
              </a:solidFill>
            </a:endParaRPr>
          </a:p>
          <a:p>
            <a:endParaRPr lang="da-DK">
              <a:solidFill>
                <a:schemeClr val="tx1"/>
              </a:solidFill>
            </a:endParaRPr>
          </a:p>
          <a:p>
            <a:endParaRPr lang="da-DK">
              <a:solidFill>
                <a:schemeClr val="tx1"/>
              </a:solidFill>
            </a:endParaRPr>
          </a:p>
          <a:p>
            <a:endParaRPr lang="da-DK">
              <a:solidFill>
                <a:schemeClr val="tx1"/>
              </a:solidFill>
            </a:endParaRPr>
          </a:p>
          <a:p>
            <a:endParaRPr lang="da-DK">
              <a:solidFill>
                <a:schemeClr val="tx1"/>
              </a:solidFill>
            </a:endParaRPr>
          </a:p>
          <a:p>
            <a:endParaRPr lang="da-DK">
              <a:solidFill>
                <a:schemeClr val="tx1"/>
              </a:solidFill>
            </a:endParaRPr>
          </a:p>
          <a:p>
            <a:endParaRPr lang="da-DK">
              <a:solidFill>
                <a:schemeClr val="tx1"/>
              </a:solidFill>
            </a:endParaRPr>
          </a:p>
          <a:p>
            <a:endParaRPr lang="da-DK">
              <a:solidFill>
                <a:schemeClr val="tx1"/>
              </a:solidFill>
            </a:endParaRPr>
          </a:p>
          <a:p>
            <a:endParaRPr lang="da-DK">
              <a:solidFill>
                <a:schemeClr val="tx1"/>
              </a:solidFill>
            </a:endParaRPr>
          </a:p>
          <a:p>
            <a:endParaRPr lang="da-DK">
              <a:solidFill>
                <a:schemeClr val="tx1"/>
              </a:solidFill>
            </a:endParaRPr>
          </a:p>
          <a:p>
            <a:r>
              <a:rPr lang="da-DK">
                <a:solidFill>
                  <a:schemeClr val="tx1"/>
                </a:solidFill>
              </a:rPr>
              <a:t>Uddannelsesinstitutionerne kontakter fastholdelsesguiden ved en konkret bekymring ift. en elev.</a:t>
            </a:r>
          </a:p>
          <a:p>
            <a:endParaRPr lang="da-DK">
              <a:solidFill>
                <a:schemeClr val="tx1"/>
              </a:solidFill>
            </a:endParaRPr>
          </a:p>
          <a:p>
            <a:r>
              <a:rPr lang="da-DK"/>
              <a:t>Fastholdelseskonsulenten holder 2-3 årlige samarbejdsmøder med uddannelsesinstitutionerne og Ungdommens Uddannelsesvejledning (UU), hvor man bl.a. drøfter tilbud og nye tiltag for at fastholde de unge i uddannelse.</a:t>
            </a:r>
          </a:p>
          <a:p>
            <a:endParaRPr lang="da-DK">
              <a:latin typeface="Verdana"/>
              <a:ea typeface="Verdana"/>
            </a:endParaRP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AE14577-083C-D99E-A99D-B902573D15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4900" y="4751388"/>
            <a:ext cx="3117850" cy="1468437"/>
          </a:xfrm>
        </p:spPr>
        <p:txBody>
          <a:bodyPr lIns="91440" tIns="45720" rIns="91440" bIns="45720" anchor="t"/>
          <a:lstStyle/>
          <a:p>
            <a:r>
              <a:rPr lang="da-DK">
                <a:latin typeface="Verdana"/>
                <a:ea typeface="Verdana"/>
              </a:rPr>
              <a:t>Unge fastholdes i uddannelse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AA36AEF-A11B-9496-BE5A-C63164EA4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</p:spPr>
        <p:txBody>
          <a:bodyPr/>
          <a:lstStyle/>
          <a:p>
            <a:fld id="{A302253D-EB53-403A-B8A6-CD8583468AA2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36D65BAB-8298-031A-CD1E-2E8F125A2C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57221" y="4751387"/>
            <a:ext cx="3117850" cy="1468437"/>
          </a:xfrm>
        </p:spPr>
        <p:txBody>
          <a:bodyPr lIns="91440" tIns="45720" rIns="91440" bIns="45720" anchor="t"/>
          <a:lstStyle/>
          <a:p>
            <a:r>
              <a:rPr lang="da-DK">
                <a:latin typeface="Verdana"/>
                <a:ea typeface="Verdana"/>
              </a:rPr>
              <a:t> Unge på offentlig forsørgelse</a:t>
            </a:r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B4E2ECE2-B110-19AF-6CE2-14CA15480C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56394" y="825839"/>
            <a:ext cx="1481671" cy="198438"/>
          </a:xfrm>
        </p:spPr>
        <p:txBody>
          <a:bodyPr/>
          <a:lstStyle/>
          <a:p>
            <a:r>
              <a:rPr lang="da-DK"/>
              <a:t>Indsatser/cases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3F1533D6-F4CE-1B5A-72D7-9596452C8A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313" y="868340"/>
            <a:ext cx="1268656" cy="198438"/>
          </a:xfrm>
        </p:spPr>
        <p:txBody>
          <a:bodyPr/>
          <a:lstStyle/>
          <a:p>
            <a:r>
              <a:rPr lang="da-DK"/>
              <a:t>Pejlemærker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7585E91-348F-74F2-4117-153D33B0CD55}"/>
              </a:ext>
            </a:extLst>
          </p:cNvPr>
          <p:cNvSpPr txBox="1"/>
          <p:nvPr/>
        </p:nvSpPr>
        <p:spPr>
          <a:xfrm>
            <a:off x="2765874" y="6218304"/>
            <a:ext cx="38475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i="1">
                <a:latin typeface="Verdana" panose="020B0604030504040204" pitchFamily="34" charset="0"/>
                <a:ea typeface="Verdana" panose="020B0604030504040204" pitchFamily="34" charset="0"/>
              </a:rPr>
              <a:t>*Tallet under ”Udvikling” viser forskellen fra baseline til aktuel måling.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8287CA44-031F-BE7E-DB84-684AE6062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614387"/>
              </p:ext>
            </p:extLst>
          </p:nvPr>
        </p:nvGraphicFramePr>
        <p:xfrm>
          <a:off x="2857221" y="4928400"/>
          <a:ext cx="3121305" cy="1221563"/>
        </p:xfrm>
        <a:graphic>
          <a:graphicData uri="http://schemas.openxmlformats.org/drawingml/2006/table">
            <a:tbl>
              <a:tblPr firstRow="1" bandRow="1"/>
              <a:tblGrid>
                <a:gridCol w="1030502">
                  <a:extLst>
                    <a:ext uri="{9D8B030D-6E8A-4147-A177-3AD203B41FA5}">
                      <a16:colId xmlns:a16="http://schemas.microsoft.com/office/drawing/2014/main" val="1172431278"/>
                    </a:ext>
                  </a:extLst>
                </a:gridCol>
                <a:gridCol w="1201263">
                  <a:extLst>
                    <a:ext uri="{9D8B030D-6E8A-4147-A177-3AD203B41FA5}">
                      <a16:colId xmlns:a16="http://schemas.microsoft.com/office/drawing/2014/main" val="370798512"/>
                    </a:ext>
                  </a:extLst>
                </a:gridCol>
                <a:gridCol w="889540">
                  <a:extLst>
                    <a:ext uri="{9D8B030D-6E8A-4147-A177-3AD203B41FA5}">
                      <a16:colId xmlns:a16="http://schemas.microsoft.com/office/drawing/2014/main" val="422520167"/>
                    </a:ext>
                  </a:extLst>
                </a:gridCol>
              </a:tblGrid>
              <a:tr h="216203">
                <a:tc>
                  <a:txBody>
                    <a:bodyPr/>
                    <a:lstStyle/>
                    <a:p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2024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Udvikling*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530469"/>
                  </a:ext>
                </a:extLst>
              </a:tr>
              <a:tr h="182828">
                <a:tc>
                  <a:txBody>
                    <a:bodyPr/>
                    <a:lstStyle/>
                    <a:p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 alt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b="1">
                          <a:latin typeface="Verdana"/>
                          <a:ea typeface="Verdana"/>
                        </a:rPr>
                        <a:t>938</a:t>
                      </a:r>
                      <a:endParaRPr lang="da-DK" sz="8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>
                          <a:latin typeface="Verdana"/>
                          <a:ea typeface="Verdana"/>
                        </a:rPr>
                        <a:t>- 63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6873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a-DK" sz="800">
                          <a:latin typeface="Verdana"/>
                          <a:ea typeface="Verdana"/>
                        </a:rPr>
                        <a:t>Måltal </a:t>
                      </a:r>
                      <a:r>
                        <a:rPr lang="da-DK" sz="80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2024</a:t>
                      </a:r>
                      <a:endParaRPr lang="da-DK" sz="8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8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Maksimalt 1.075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445344"/>
                  </a:ext>
                </a:extLst>
              </a:tr>
              <a:tr h="504000">
                <a:tc gridSpan="3">
                  <a:txBody>
                    <a:bodyPr/>
                    <a:lstStyle/>
                    <a:p>
                      <a:pPr marL="0" marR="0" lvl="0" indent="0" algn="l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a-DK" sz="80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Antal personer under 30 år på offentlig forsørgelse.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970071"/>
                  </a:ext>
                </a:extLst>
              </a:tr>
            </a:tbl>
          </a:graphicData>
        </a:graphic>
      </p:graphicFrame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D54B9DDB-A928-C941-0AB8-59FF57107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768718"/>
              </p:ext>
            </p:extLst>
          </p:nvPr>
        </p:nvGraphicFramePr>
        <p:xfrm>
          <a:off x="6188356" y="4928400"/>
          <a:ext cx="3122332" cy="1221563"/>
        </p:xfrm>
        <a:graphic>
          <a:graphicData uri="http://schemas.openxmlformats.org/drawingml/2006/table">
            <a:tbl>
              <a:tblPr firstRow="1" bandRow="1"/>
              <a:tblGrid>
                <a:gridCol w="1030841">
                  <a:extLst>
                    <a:ext uri="{9D8B030D-6E8A-4147-A177-3AD203B41FA5}">
                      <a16:colId xmlns:a16="http://schemas.microsoft.com/office/drawing/2014/main" val="1172431278"/>
                    </a:ext>
                  </a:extLst>
                </a:gridCol>
                <a:gridCol w="1201658">
                  <a:extLst>
                    <a:ext uri="{9D8B030D-6E8A-4147-A177-3AD203B41FA5}">
                      <a16:colId xmlns:a16="http://schemas.microsoft.com/office/drawing/2014/main" val="370798512"/>
                    </a:ext>
                  </a:extLst>
                </a:gridCol>
                <a:gridCol w="889833">
                  <a:extLst>
                    <a:ext uri="{9D8B030D-6E8A-4147-A177-3AD203B41FA5}">
                      <a16:colId xmlns:a16="http://schemas.microsoft.com/office/drawing/2014/main" val="422520167"/>
                    </a:ext>
                  </a:extLst>
                </a:gridCol>
              </a:tblGrid>
              <a:tr h="216203">
                <a:tc>
                  <a:txBody>
                    <a:bodyPr/>
                    <a:lstStyle/>
                    <a:p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2024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Udvikling*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530469"/>
                  </a:ext>
                </a:extLst>
              </a:tr>
              <a:tr h="182828">
                <a:tc>
                  <a:txBody>
                    <a:bodyPr/>
                    <a:lstStyle/>
                    <a:p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 alt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b="1">
                          <a:latin typeface="Verdana"/>
                          <a:ea typeface="Verdana"/>
                        </a:rPr>
                        <a:t>65 %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>
                          <a:latin typeface="Verdana"/>
                          <a:ea typeface="Verdana"/>
                        </a:rPr>
                        <a:t>- 5% point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6873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a-DK" sz="800">
                          <a:latin typeface="Verdana"/>
                          <a:ea typeface="Verdana"/>
                        </a:rPr>
                        <a:t>Måltal 2024</a:t>
                      </a:r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8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Minimum 70 %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445344"/>
                  </a:ext>
                </a:extLst>
              </a:tr>
              <a:tr h="504000">
                <a:tc gridSpan="3">
                  <a:txBody>
                    <a:bodyPr/>
                    <a:lstStyle/>
                    <a:p>
                      <a:pPr marL="0" marR="0" lvl="0" indent="0" algn="l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Andel af uddannelseshjælpsmodtagere, der påbegynder uddannelse, og som ikke modtager offentlig forsørgelse 6 måneder senere. 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970071"/>
                  </a:ext>
                </a:extLst>
              </a:tr>
            </a:tbl>
          </a:graphicData>
        </a:graphic>
      </p:graphicFrame>
      <p:pic>
        <p:nvPicPr>
          <p:cNvPr id="4" name="Billede 3">
            <a:extLst>
              <a:ext uri="{FF2B5EF4-FFF2-40B4-BE49-F238E27FC236}">
                <a16:creationId xmlns:a16="http://schemas.microsoft.com/office/drawing/2014/main" id="{7888B301-426C-85C2-EEB5-98DCCAE53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879" y="3094806"/>
            <a:ext cx="1180236" cy="37306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07B5FE1-EAA0-D268-35C2-054171703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006" y="3353334"/>
            <a:ext cx="867049" cy="684512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43DD182C-60EF-7D38-894D-56B60CE29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402" y="3742906"/>
            <a:ext cx="1119190" cy="373063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D26D3795-5267-5AD0-9241-ACE02BBF653B}"/>
              </a:ext>
            </a:extLst>
          </p:cNvPr>
          <p:cNvSpPr>
            <a:spLocks/>
          </p:cNvSpPr>
          <p:nvPr/>
        </p:nvSpPr>
        <p:spPr>
          <a:xfrm>
            <a:off x="5152006" y="3548960"/>
            <a:ext cx="1137389" cy="567009"/>
          </a:xfrm>
          <a:prstGeom prst="rect">
            <a:avLst/>
          </a:prstGeom>
          <a:solidFill>
            <a:srgbClr val="006179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F88C2C46-560D-5660-175A-80F63B445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615" y="3591287"/>
            <a:ext cx="876173" cy="49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1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01F4164-6ADB-7E2D-8966-123DCDF203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313" y="1085850"/>
            <a:ext cx="1958975" cy="5133975"/>
          </a:xfrm>
        </p:spPr>
        <p:txBody>
          <a:bodyPr/>
          <a:lstStyle/>
          <a:p>
            <a:r>
              <a:rPr lang="da-DK"/>
              <a:t>Vi vil samarbejde med private og offentlige virksomheder om at øge efter- og videre- uddannelse af medarbejdere </a:t>
            </a:r>
          </a:p>
          <a:p>
            <a:endParaRPr lang="da-DK"/>
          </a:p>
          <a:p>
            <a:r>
              <a:rPr lang="da-DK"/>
              <a:t>Vi vil understøtte et </a:t>
            </a:r>
            <a:r>
              <a:rPr lang="da-DK" err="1"/>
              <a:t>samar-bejde</a:t>
            </a:r>
            <a:r>
              <a:rPr lang="da-DK"/>
              <a:t> mellem erhvervsliv og uddannelses- institutioner om fremtidens arbejdskraftsbehov</a:t>
            </a:r>
          </a:p>
          <a:p>
            <a:endParaRPr lang="da-DK"/>
          </a:p>
        </p:txBody>
      </p:sp>
      <p:sp>
        <p:nvSpPr>
          <p:cNvPr id="45" name="Pladsholder til tekst 44">
            <a:extLst>
              <a:ext uri="{FF2B5EF4-FFF2-40B4-BE49-F238E27FC236}">
                <a16:creationId xmlns:a16="http://schemas.microsoft.com/office/drawing/2014/main" id="{CF488406-5764-1C3A-7DC2-4E99F32F15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numCol="3" spcCol="180000" anchor="t"/>
          <a:lstStyle/>
          <a:p>
            <a:r>
              <a:rPr lang="da-DK" b="1"/>
              <a:t>Intensiveret indsats for udsatte unge</a:t>
            </a:r>
          </a:p>
          <a:p>
            <a:endParaRPr lang="da-DK" b="1"/>
          </a:p>
          <a:p>
            <a:r>
              <a:rPr lang="da-DK">
                <a:solidFill>
                  <a:schemeClr val="tx1"/>
                </a:solidFill>
              </a:rPr>
              <a:t>Det tidligere Beskæftigelses- og Erhvervsudvalg og det nuværende Beskæftigelsesudvalg har stor fokus på indsatsen over for aktivitetsparate uddannelseshjælpsmodtagere. </a:t>
            </a:r>
          </a:p>
          <a:p>
            <a:endParaRPr lang="da-DK">
              <a:solidFill>
                <a:schemeClr val="tx1"/>
              </a:solidFill>
            </a:endParaRPr>
          </a:p>
          <a:p>
            <a:r>
              <a:rPr lang="da-DK">
                <a:solidFill>
                  <a:schemeClr val="tx1"/>
                </a:solidFill>
              </a:rPr>
              <a:t>Der er derfor iværksat en intensiveret opfølgning og indsats ved ansættelse af 2 ekstra arbejdsmarkeds-konsulenter. </a:t>
            </a:r>
          </a:p>
          <a:p>
            <a:endParaRPr lang="da-DK">
              <a:solidFill>
                <a:schemeClr val="tx1"/>
              </a:solidFill>
            </a:endParaRPr>
          </a:p>
          <a:p>
            <a:r>
              <a:rPr lang="da-DK">
                <a:solidFill>
                  <a:schemeClr val="tx1"/>
                </a:solidFill>
              </a:rPr>
              <a:t>Dette betyder, at den enkelte arbejdsmarkedskonsulent får færre borgersager og kan afholde samtaler hver 6. uge med de aktivitetsparate uddannelses-</a:t>
            </a:r>
            <a:r>
              <a:rPr lang="da-DK" err="1">
                <a:solidFill>
                  <a:schemeClr val="tx1"/>
                </a:solidFill>
              </a:rPr>
              <a:t>hjælpsmodtagere</a:t>
            </a:r>
            <a:r>
              <a:rPr lang="da-DK">
                <a:solidFill>
                  <a:schemeClr val="tx1"/>
                </a:solidFill>
              </a:rPr>
              <a:t> i stedet for kun samtaler hver 13. uge. </a:t>
            </a:r>
            <a:r>
              <a:rPr lang="da-DK"/>
              <a:t>Den intensiverede opfølgning og indsats forventes at reducere antallet af aktivitetsparate uddannelseshjælpsmodtagere med 25 årspersoner i 2024 og 50 årspersoner i 2025-2027.</a:t>
            </a:r>
          </a:p>
          <a:p>
            <a:endParaRPr lang="da-DK"/>
          </a:p>
          <a:p>
            <a:r>
              <a:rPr lang="da-DK"/>
              <a:t>Fra 2023 til 2024 er antallet af forløb, der er afsluttet til selvforsørgelse, steget fra 115 til 130.</a:t>
            </a:r>
          </a:p>
          <a:p>
            <a:endParaRPr lang="da-DK"/>
          </a:p>
          <a:p>
            <a:r>
              <a:rPr lang="da-DK"/>
              <a:t>Som supplement hertil har Guldborgsund Kommune fået midler fra Styrelsen for Arbejdsmarked og Rekruttering (STAR) til at iværksætte en særlig indsats for at hjælpe unge med psykiske lidelser i uddannelse eller job. Indsatsen gennemføres via IPS-metoden, som står for Individuelt Planlagt job med Støtte. IPS er en veldokumenteret beskæftigelsesindsats for personer med psykiske lidelser med positive effekter både i Danmark og internationalt. Indsatsen med den enkelte unge foregår parallelt med behandlingsforløb i psykiatrien. Kommunen har fået 2,1 mio. kr. til en 3-årig indsats. Der er ansat 2 IPS-konsulenter til opgaven.</a:t>
            </a:r>
          </a:p>
          <a:p>
            <a:endParaRPr lang="da-DK" i="1">
              <a:highlight>
                <a:srgbClr val="FFFF00"/>
              </a:highlight>
              <a:latin typeface="Verdana"/>
              <a:ea typeface="Verdana"/>
            </a:endParaRPr>
          </a:p>
          <a:p>
            <a:r>
              <a:rPr lang="da-DK">
                <a:latin typeface="Verdana"/>
                <a:ea typeface="Verdana"/>
              </a:rPr>
              <a:t>Aktuelt er ca. 40 unge tilknyttet IPS-indsatsen. 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69EFAAD8-9AE1-6871-48FF-869D6E1525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4900" y="4751388"/>
            <a:ext cx="3117850" cy="1468437"/>
          </a:xfrm>
        </p:spPr>
        <p:txBody>
          <a:bodyPr/>
          <a:lstStyle/>
          <a:p>
            <a:pPr lvl="0"/>
            <a:r>
              <a:rPr lang="da-DK" noProof="0"/>
              <a:t>Opkvalificering til lokalt erhvervsliv</a:t>
            </a:r>
            <a:endParaRPr lang="da-DK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24F0C18B-EB0E-277E-E414-17A9E264F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</p:spPr>
        <p:txBody>
          <a:bodyPr/>
          <a:lstStyle/>
          <a:p>
            <a:fld id="{A302253D-EB53-403A-B8A6-CD8583468AA2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914715B1-0EF9-7624-65C6-57F6B6B513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57221" y="4751387"/>
            <a:ext cx="3117850" cy="1468437"/>
          </a:xfrm>
        </p:spPr>
        <p:txBody>
          <a:bodyPr/>
          <a:lstStyle/>
          <a:p>
            <a:r>
              <a:rPr lang="da-DK"/>
              <a:t> </a:t>
            </a:r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AA6B3FB-2475-A613-EC30-CB5184C16D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9899" y="868340"/>
            <a:ext cx="1481671" cy="198438"/>
          </a:xfrm>
        </p:spPr>
        <p:txBody>
          <a:bodyPr/>
          <a:lstStyle/>
          <a:p>
            <a:r>
              <a:rPr lang="da-DK"/>
              <a:t>Indsatser/cases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B0C6AF37-F56B-D17E-2265-9D6DB531B6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313" y="868340"/>
            <a:ext cx="1268656" cy="198438"/>
          </a:xfrm>
        </p:spPr>
        <p:txBody>
          <a:bodyPr/>
          <a:lstStyle/>
          <a:p>
            <a:r>
              <a:rPr lang="da-DK"/>
              <a:t>Pejlemærker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59653833-B931-DB4E-361A-7D5D387F5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276041"/>
              </p:ext>
            </p:extLst>
          </p:nvPr>
        </p:nvGraphicFramePr>
        <p:xfrm>
          <a:off x="6192838" y="4928400"/>
          <a:ext cx="3117849" cy="1343963"/>
        </p:xfrm>
        <a:graphic>
          <a:graphicData uri="http://schemas.openxmlformats.org/drawingml/2006/table">
            <a:tbl>
              <a:tblPr firstRow="1" bandRow="1"/>
              <a:tblGrid>
                <a:gridCol w="1029361">
                  <a:extLst>
                    <a:ext uri="{9D8B030D-6E8A-4147-A177-3AD203B41FA5}">
                      <a16:colId xmlns:a16="http://schemas.microsoft.com/office/drawing/2014/main" val="1172431278"/>
                    </a:ext>
                  </a:extLst>
                </a:gridCol>
                <a:gridCol w="1199933">
                  <a:extLst>
                    <a:ext uri="{9D8B030D-6E8A-4147-A177-3AD203B41FA5}">
                      <a16:colId xmlns:a16="http://schemas.microsoft.com/office/drawing/2014/main" val="370798512"/>
                    </a:ext>
                  </a:extLst>
                </a:gridCol>
                <a:gridCol w="888555">
                  <a:extLst>
                    <a:ext uri="{9D8B030D-6E8A-4147-A177-3AD203B41FA5}">
                      <a16:colId xmlns:a16="http://schemas.microsoft.com/office/drawing/2014/main" val="422520167"/>
                    </a:ext>
                  </a:extLst>
                </a:gridCol>
              </a:tblGrid>
              <a:tr h="216203">
                <a:tc>
                  <a:txBody>
                    <a:bodyPr/>
                    <a:lstStyle/>
                    <a:p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4.kv.23-3.kv.24</a:t>
                      </a:r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Udvikling*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530469"/>
                  </a:ext>
                </a:extLst>
              </a:tr>
              <a:tr h="182828">
                <a:tc>
                  <a:txBody>
                    <a:bodyPr/>
                    <a:lstStyle/>
                    <a:p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 alt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31,9 %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-1,6 %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6873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a-DK" sz="800">
                          <a:latin typeface="Verdana"/>
                          <a:ea typeface="Verdana"/>
                        </a:rPr>
                        <a:t>Måltal 2024</a:t>
                      </a:r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Der findes ikke måltal som følge af ændret opgørelsesmetode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445344"/>
                  </a:ext>
                </a:extLst>
              </a:tr>
              <a:tr h="287301">
                <a:tc gridSpan="3">
                  <a:txBody>
                    <a:bodyPr/>
                    <a:lstStyle/>
                    <a:p>
                      <a:pPr marL="0" marR="0" lvl="0" indent="0" algn="l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Andel af A-dagpengemodtagere, der påbegynder et opkvalificeringsforløb. Opkvalificeringsforløb påbegyndes indenfor mangelområder. Tallet inkluderer voksenlærlingeforløb modsat tidligere års afrapportering.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970071"/>
                  </a:ext>
                </a:extLst>
              </a:tr>
            </a:tbl>
          </a:graphicData>
        </a:graphic>
      </p:graphicFrame>
      <p:sp>
        <p:nvSpPr>
          <p:cNvPr id="10" name="Tekstfelt 9">
            <a:extLst>
              <a:ext uri="{FF2B5EF4-FFF2-40B4-BE49-F238E27FC236}">
                <a16:creationId xmlns:a16="http://schemas.microsoft.com/office/drawing/2014/main" id="{51DA5EEE-9667-43E9-6754-F84C6276C26D}"/>
              </a:ext>
            </a:extLst>
          </p:cNvPr>
          <p:cNvSpPr txBox="1"/>
          <p:nvPr/>
        </p:nvSpPr>
        <p:spPr>
          <a:xfrm>
            <a:off x="2802446" y="6272363"/>
            <a:ext cx="38475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i="1">
                <a:latin typeface="Verdana" panose="020B0604030504040204" pitchFamily="34" charset="0"/>
                <a:ea typeface="Verdana" panose="020B0604030504040204" pitchFamily="34" charset="0"/>
              </a:rPr>
              <a:t>*Tallet under ”Udvikling” viser forskellen fra baseline til aktuel måling.</a:t>
            </a:r>
          </a:p>
        </p:txBody>
      </p:sp>
      <p:pic>
        <p:nvPicPr>
          <p:cNvPr id="4" name="Billede 3" descr="Et billede, der indeholder tekst, skærmbillede, Font/skrifttype, cirkel&#10;&#10;Automatisk genereret beskrivelse">
            <a:extLst>
              <a:ext uri="{FF2B5EF4-FFF2-40B4-BE49-F238E27FC236}">
                <a16:creationId xmlns:a16="http://schemas.microsoft.com/office/drawing/2014/main" id="{12204D0E-A058-B323-4CAB-01335E46F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1" y="4752974"/>
            <a:ext cx="1447066" cy="145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7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5FDEDD40-6F44-4762-7944-7394A6223A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/>
              <a:t>Indsatser/cases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8C147BA-3F78-B376-38B9-15BEC097D3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/>
              <a:t>Pejlemærker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755B81F-3C8A-6C84-314D-BA37400E47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/>
              <a:t>Vi vil i samarbejde med Business Lolland-Falster lave partnerskaber med </a:t>
            </a:r>
            <a:r>
              <a:rPr lang="da-DK" err="1"/>
              <a:t>virksom-hederne</a:t>
            </a:r>
            <a:r>
              <a:rPr lang="da-DK"/>
              <a:t> om blandt andet: </a:t>
            </a:r>
          </a:p>
          <a:p>
            <a:endParaRPr lang="da-DK" sz="4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rekruttering af arbejdskraft</a:t>
            </a:r>
          </a:p>
          <a:p>
            <a:endParaRPr lang="da-DK" sz="4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styrkelse af det sociale ansvar over for personer med andre problemer end ledighed </a:t>
            </a:r>
          </a:p>
          <a:p>
            <a:endParaRPr lang="da-DK" sz="4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fastholdelse af sygemeldte medarbejdere </a:t>
            </a:r>
          </a:p>
          <a:p>
            <a:endParaRPr lang="da-DK" sz="4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job til unge, der ikke er klar til at påbegynde og  gennemføre en uddannelse </a:t>
            </a:r>
          </a:p>
          <a:p>
            <a:endParaRPr lang="da-DK" sz="4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opkvalificering af personer på offentlig  forsørgelse</a:t>
            </a:r>
          </a:p>
          <a:p>
            <a:endParaRPr lang="da-DK"/>
          </a:p>
          <a:p>
            <a:r>
              <a:rPr lang="da-DK"/>
              <a:t>Vi vil samarbejde med virksomheder, </a:t>
            </a:r>
            <a:r>
              <a:rPr lang="da-DK" err="1"/>
              <a:t>uddannelses-institutioner</a:t>
            </a:r>
            <a:r>
              <a:rPr lang="da-DK"/>
              <a:t> og faglige organisationer om at sikre praktik- og lærepladser til unge</a:t>
            </a:r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D3A187A-9409-A6DD-3EBE-0D5FD3070E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8612" y="1076659"/>
            <a:ext cx="6442075" cy="3532187"/>
          </a:xfrm>
        </p:spPr>
        <p:txBody>
          <a:bodyPr/>
          <a:lstStyle/>
          <a:p>
            <a:r>
              <a:rPr lang="da-DK" b="1"/>
              <a:t>Partnerskaber med virksomheder om Ungegaranti</a:t>
            </a:r>
          </a:p>
          <a:p>
            <a:endParaRPr lang="da-DK"/>
          </a:p>
          <a:p>
            <a:r>
              <a:rPr lang="da-DK"/>
              <a:t>Beskæftigelses- og Erhvervsudvalget har i 2023 sat et arbejde i gang ift. at lave en ungegaranti. Dette arbejde har det nuværende Beskæftigelsesudvalg fortsat.</a:t>
            </a:r>
          </a:p>
          <a:p>
            <a:endParaRPr lang="da-DK"/>
          </a:p>
          <a:p>
            <a:r>
              <a:rPr lang="da-DK"/>
              <a:t>Første spor i ungegarantien har været at indgå partnerskaber med lokale virksomheder om indsatser for unge 18-24 årige på offentlig forsørgelse.</a:t>
            </a:r>
          </a:p>
          <a:p>
            <a:endParaRPr lang="da-DK"/>
          </a:p>
          <a:p>
            <a:r>
              <a:rPr lang="da-DK"/>
              <a:t>Som partner i Ungegarantien stiller virksomhederne sig til rådighed for til at hjælpe alle unge godt på vej videre i livet. Garantien har dog særlig fokus på de udsatte unge.</a:t>
            </a:r>
          </a:p>
          <a:p>
            <a:endParaRPr lang="da-DK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/>
              <a:t>Indholdet i partnerskaberne kan f.eks. være: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/>
              <a:t>Beskæftigelsesrettede indsatser for unge 18-24-årige (praktik, løntilskud og opkvalificering)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/>
              <a:t>Småjob/lønnede timer til unge 18-24-årige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/>
              <a:t>Virksomhedsbesøg for grupper af unge fra jobcentret</a:t>
            </a:r>
          </a:p>
          <a:p>
            <a:r>
              <a:rPr lang="da-DK"/>
              <a:t>Der er ultimo marts 2025 indgået partnerskabsaftaler med 23 virksomheder. </a:t>
            </a:r>
          </a:p>
          <a:p>
            <a:endParaRPr lang="da-DK">
              <a:highlight>
                <a:srgbClr val="FFFF00"/>
              </a:highlight>
            </a:endParaRPr>
          </a:p>
          <a:p>
            <a:r>
              <a:rPr lang="da-DK"/>
              <a:t>Der har i alt været 147 unge visiteret til Ungegarantien. Ud af de 75 unge, der har afsluttet deres forløb, er 36 kommet i job eller er startet på uddannelse. Det er en effekt på 48 pct., hvilket er højt sammenlignet med andre indsatser for målgruppen. </a:t>
            </a:r>
          </a:p>
          <a:p>
            <a:endParaRPr lang="da-DK"/>
          </a:p>
          <a:p>
            <a:r>
              <a:rPr lang="da-DK"/>
              <a:t>Et nyt tiltag i 2024 i Ungegarantien er Åben Virksomhed. I Åben Virksomhed tager virksomhederne imod grupper af unge fra Jobcentret og Ungdommens Uddannelsesvejledning (UU).</a:t>
            </a:r>
          </a:p>
          <a:p>
            <a:endParaRPr lang="da-DK"/>
          </a:p>
          <a:p>
            <a:r>
              <a:rPr lang="da-DK"/>
              <a:t>Formålet med Åben Virksomhed er at åbne de unges øjne for mulighederne på arbejdsmarkedet og dermed inspirere til, at flere unge tager en uddannelse og kommer i job.</a:t>
            </a:r>
          </a:p>
          <a:p>
            <a:endParaRPr lang="da-DK"/>
          </a:p>
          <a:p>
            <a:r>
              <a:rPr lang="da-DK"/>
              <a:t>Der har p.t. været gennemført 6 Åben Virksomhed besøg med deltagelse af 38 unge.</a:t>
            </a:r>
          </a:p>
          <a:p>
            <a:endParaRPr lang="da-DK"/>
          </a:p>
          <a:p>
            <a:r>
              <a:rPr lang="da-DK"/>
              <a:t>I 2025 har Beskæftigelsesudvalget og Børn og Skoleudvalget besluttet, at Ungegarantien også skal omfatte fritidsjob til unge under 18 år via ansættelse af en fritidsjobguide.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44F579F9-1981-9F0F-94E6-419954128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02253D-EB53-403A-B8A6-CD8583468AA2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5134BF47-3CC9-B678-A5CF-0B725B20AA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pPr algn="ctr" defTabSz="648000"/>
            <a:r>
              <a:rPr lang="da-DK" b="1"/>
              <a:t>Kontanthjælp og ordinære løntimer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513137F9-3F65-6C31-8B57-B304C352AB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/>
          <a:lstStyle/>
          <a:p>
            <a:pPr algn="ctr" defTabSz="648000"/>
            <a:r>
              <a:rPr lang="da-DK" b="1">
                <a:latin typeface="Verdana"/>
                <a:ea typeface="Verdana"/>
              </a:rPr>
              <a:t>Uddannelseshjælp og ordinære løntimer</a:t>
            </a:r>
            <a:endParaRPr lang="da-DK" b="1"/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1FF2DDD3-BC85-23EF-D8B9-FEE637A67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757316"/>
              </p:ext>
            </p:extLst>
          </p:nvPr>
        </p:nvGraphicFramePr>
        <p:xfrm>
          <a:off x="2859899" y="4928400"/>
          <a:ext cx="3118627" cy="1185563"/>
        </p:xfrm>
        <a:graphic>
          <a:graphicData uri="http://schemas.openxmlformats.org/drawingml/2006/table">
            <a:tbl>
              <a:tblPr firstRow="1" bandRow="1"/>
              <a:tblGrid>
                <a:gridCol w="1029618">
                  <a:extLst>
                    <a:ext uri="{9D8B030D-6E8A-4147-A177-3AD203B41FA5}">
                      <a16:colId xmlns:a16="http://schemas.microsoft.com/office/drawing/2014/main" val="1172431278"/>
                    </a:ext>
                  </a:extLst>
                </a:gridCol>
                <a:gridCol w="1200232">
                  <a:extLst>
                    <a:ext uri="{9D8B030D-6E8A-4147-A177-3AD203B41FA5}">
                      <a16:colId xmlns:a16="http://schemas.microsoft.com/office/drawing/2014/main" val="370798512"/>
                    </a:ext>
                  </a:extLst>
                </a:gridCol>
                <a:gridCol w="888777">
                  <a:extLst>
                    <a:ext uri="{9D8B030D-6E8A-4147-A177-3AD203B41FA5}">
                      <a16:colId xmlns:a16="http://schemas.microsoft.com/office/drawing/2014/main" val="422520167"/>
                    </a:ext>
                  </a:extLst>
                </a:gridCol>
              </a:tblGrid>
              <a:tr h="216203">
                <a:tc>
                  <a:txBody>
                    <a:bodyPr/>
                    <a:lstStyle/>
                    <a:p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4.kv.23–3.kv.24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Udvikling*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530469"/>
                  </a:ext>
                </a:extLst>
              </a:tr>
              <a:tr h="182828">
                <a:tc>
                  <a:txBody>
                    <a:bodyPr/>
                    <a:lstStyle/>
                    <a:p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 alt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b="1">
                          <a:latin typeface="Verdana"/>
                          <a:ea typeface="Verdana"/>
                        </a:rPr>
                        <a:t>8,3 %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- 2,8 % point</a:t>
                      </a:r>
                      <a:endParaRPr lang="da-DK" sz="800">
                        <a:latin typeface="Verdana"/>
                        <a:ea typeface="Verdana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6873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a-DK" sz="800">
                          <a:latin typeface="Verdana"/>
                          <a:ea typeface="Verdana"/>
                        </a:rPr>
                        <a:t>Måltal 2024</a:t>
                      </a:r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8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Minimum 12 %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445344"/>
                  </a:ext>
                </a:extLst>
              </a:tr>
              <a:tr h="468000">
                <a:tc gridSpan="3">
                  <a:txBody>
                    <a:bodyPr/>
                    <a:lstStyle/>
                    <a:p>
                      <a:pPr marL="0" marR="0" lvl="0" indent="0" algn="l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>
                          <a:latin typeface="Verdana"/>
                          <a:ea typeface="Verdana"/>
                        </a:rPr>
                        <a:t>Tallene viser andelen af aktivitetsparate på kontanthjælp, som har ordinære løntimer. 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970071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61B561AE-2956-45C8-9177-B4E89B36F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053168"/>
              </p:ext>
            </p:extLst>
          </p:nvPr>
        </p:nvGraphicFramePr>
        <p:xfrm>
          <a:off x="6184125" y="4928400"/>
          <a:ext cx="3118627" cy="1185563"/>
        </p:xfrm>
        <a:graphic>
          <a:graphicData uri="http://schemas.openxmlformats.org/drawingml/2006/table">
            <a:tbl>
              <a:tblPr firstRow="1" bandRow="1"/>
              <a:tblGrid>
                <a:gridCol w="1029619">
                  <a:extLst>
                    <a:ext uri="{9D8B030D-6E8A-4147-A177-3AD203B41FA5}">
                      <a16:colId xmlns:a16="http://schemas.microsoft.com/office/drawing/2014/main" val="1172431278"/>
                    </a:ext>
                  </a:extLst>
                </a:gridCol>
                <a:gridCol w="1200231">
                  <a:extLst>
                    <a:ext uri="{9D8B030D-6E8A-4147-A177-3AD203B41FA5}">
                      <a16:colId xmlns:a16="http://schemas.microsoft.com/office/drawing/2014/main" val="370798512"/>
                    </a:ext>
                  </a:extLst>
                </a:gridCol>
                <a:gridCol w="888777">
                  <a:extLst>
                    <a:ext uri="{9D8B030D-6E8A-4147-A177-3AD203B41FA5}">
                      <a16:colId xmlns:a16="http://schemas.microsoft.com/office/drawing/2014/main" val="422520167"/>
                    </a:ext>
                  </a:extLst>
                </a:gridCol>
              </a:tblGrid>
              <a:tr h="216203">
                <a:tc>
                  <a:txBody>
                    <a:bodyPr/>
                    <a:lstStyle/>
                    <a:p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4.kv.23–3.kv.24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Udvikling*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530469"/>
                  </a:ext>
                </a:extLst>
              </a:tr>
              <a:tr h="182828">
                <a:tc>
                  <a:txBody>
                    <a:bodyPr/>
                    <a:lstStyle/>
                    <a:p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 alt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- 0,3 %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6873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a-DK" sz="800">
                          <a:latin typeface="Verdana"/>
                          <a:ea typeface="Verdana"/>
                        </a:rPr>
                        <a:t>Måltal 2024</a:t>
                      </a:r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8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Minimum 12 %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445344"/>
                  </a:ext>
                </a:extLst>
              </a:tr>
              <a:tr h="468000">
                <a:tc gridSpan="3">
                  <a:txBody>
                    <a:bodyPr/>
                    <a:lstStyle/>
                    <a:p>
                      <a:pPr marL="0" marR="0" lvl="0" indent="0" algn="l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>
                          <a:latin typeface="Verdana"/>
                          <a:ea typeface="Verdana"/>
                        </a:rPr>
                        <a:t>Tallene viser andelen af aktivitetsparate uddannelses-</a:t>
                      </a:r>
                      <a:r>
                        <a:rPr lang="da-DK" sz="800" err="1">
                          <a:latin typeface="Verdana"/>
                          <a:ea typeface="Verdana"/>
                        </a:rPr>
                        <a:t>hjælpsmodtagere</a:t>
                      </a:r>
                      <a:r>
                        <a:rPr lang="da-DK" sz="800">
                          <a:latin typeface="Verdana"/>
                          <a:ea typeface="Verdana"/>
                        </a:rPr>
                        <a:t>, som har ordinære løntimer. 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970071"/>
                  </a:ext>
                </a:extLst>
              </a:tr>
            </a:tbl>
          </a:graphicData>
        </a:graphic>
      </p:graphicFrame>
      <p:sp>
        <p:nvSpPr>
          <p:cNvPr id="11" name="Tekstfelt 10">
            <a:extLst>
              <a:ext uri="{FF2B5EF4-FFF2-40B4-BE49-F238E27FC236}">
                <a16:creationId xmlns:a16="http://schemas.microsoft.com/office/drawing/2014/main" id="{5A63F921-A06B-CC0C-1F3B-A7ADE087455A}"/>
              </a:ext>
            </a:extLst>
          </p:cNvPr>
          <p:cNvSpPr txBox="1"/>
          <p:nvPr/>
        </p:nvSpPr>
        <p:spPr>
          <a:xfrm>
            <a:off x="2777046" y="6236303"/>
            <a:ext cx="38475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i="1">
                <a:latin typeface="Verdana" panose="020B0604030504040204" pitchFamily="34" charset="0"/>
                <a:ea typeface="Verdana" panose="020B0604030504040204" pitchFamily="34" charset="0"/>
              </a:rPr>
              <a:t>*Tallet under ”Udvikling” viser forskellen fra baseline til aktuel måling.</a:t>
            </a:r>
          </a:p>
        </p:txBody>
      </p:sp>
    </p:spTree>
    <p:extLst>
      <p:ext uri="{BB962C8B-B14F-4D97-AF65-F5344CB8AC3E}">
        <p14:creationId xmlns:p14="http://schemas.microsoft.com/office/powerpoint/2010/main" val="145961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4A65CC82-A308-93D7-F126-40FFBD0B2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/>
              <a:t>Indsatser/cases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E35B939-2662-74B2-ABAC-405E8E1C29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pPr algn="ctr"/>
            <a:endParaRPr lang="da-DK" b="1" dirty="0">
              <a:solidFill>
                <a:srgbClr val="000000"/>
              </a:solidFill>
              <a:latin typeface="Verdana"/>
              <a:ea typeface="Verdana"/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7078265-944A-E430-C31D-588FCD6494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pPr algn="ctr"/>
            <a:endParaRPr lang="da-DK" b="0" i="0" u="none" strike="noStrike" dirty="0">
              <a:solidFill>
                <a:srgbClr val="000000"/>
              </a:solidFill>
              <a:effectLst/>
              <a:latin typeface="Verdana"/>
              <a:ea typeface="Verdana"/>
            </a:endParaRPr>
          </a:p>
          <a:p>
            <a:endParaRPr lang="da-DK" dirty="0">
              <a:latin typeface="Verdana"/>
              <a:ea typeface="Verdana"/>
            </a:endParaRP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FEA5AE5E-3218-9CBD-B700-19E0F98C39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b="1" dirty="0"/>
              <a:t>Måling af virksomhedernes tilfredshed med jobcentret</a:t>
            </a:r>
          </a:p>
          <a:p>
            <a:endParaRPr lang="da-DK" b="1" dirty="0"/>
          </a:p>
          <a:p>
            <a:r>
              <a:rPr lang="da-DK" dirty="0"/>
              <a:t>KL laver 4 gange årligt en måling af virksomhedernes tilfredshed med samarbejdet med jobcentrene.</a:t>
            </a:r>
          </a:p>
          <a:p>
            <a:endParaRPr lang="da-DK" dirty="0"/>
          </a:p>
          <a:p>
            <a:r>
              <a:rPr lang="da-DK" dirty="0"/>
              <a:t>Det samlede resultat for 2024 viser, at 86 pct. af virksomhederne i Guldborgsund Kommune er meget tilfredse eller tilfredse med jobcentret.</a:t>
            </a:r>
          </a:p>
          <a:p>
            <a:endParaRPr lang="da-DK" dirty="0"/>
          </a:p>
          <a:p>
            <a:r>
              <a:rPr lang="da-DK" dirty="0"/>
              <a:t>Virksomhederne fremhæver blandt andet, at der er en god kommunikation, en fremragende service og en hurtig respons. Virksomhederne peger også på, at jobcentret har en god forståelse for virksomhedens behov.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Ca. 2/3 af virksomhederne angiver i undersøgelsen, at de har ansat en medarbejder som følge af samarbejdet med jobcentret.</a:t>
            </a:r>
          </a:p>
          <a:p>
            <a:endParaRPr lang="da-DK" dirty="0"/>
          </a:p>
          <a:p>
            <a:r>
              <a:rPr lang="da-DK" dirty="0"/>
              <a:t>De virksomheder, der har angivet at de ikke er tilfredse, bliver kontaktet af jobcentret med henblik på at følge op på deres svar og at drøfte, hvordan jobcentret kan imødegå deres utilfredshed.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6B2EF218-91BB-CECB-A06C-8CBF1EF67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da-DK" b="1" dirty="0"/>
              <a:t>Virksomhedernes tilfredshed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43A809-85A5-B18A-A263-F104C4A49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02253D-EB53-403A-B8A6-CD8583468AA2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AB8A187E-1256-F7F5-D127-0D227CD3AA5E}"/>
              </a:ext>
            </a:extLst>
          </p:cNvPr>
          <p:cNvSpPr txBox="1"/>
          <p:nvPr/>
        </p:nvSpPr>
        <p:spPr>
          <a:xfrm>
            <a:off x="560896" y="6230321"/>
            <a:ext cx="38475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i="1">
                <a:latin typeface="Verdana" panose="020B0604030504040204" pitchFamily="34" charset="0"/>
                <a:ea typeface="Verdana" panose="020B0604030504040204" pitchFamily="34" charset="0"/>
              </a:rPr>
              <a:t>*Tallet under ”Udvikling” viser forskellen fra baseline til aktuel måling.</a:t>
            </a:r>
          </a:p>
        </p:txBody>
      </p:sp>
      <p:pic>
        <p:nvPicPr>
          <p:cNvPr id="5" name="Billede 4" descr="Et billede, der indeholder tekst, skærmbillede, software, Computerikon&#10;&#10;Indhold genereret af kunstig intelligens kan være forkert.">
            <a:extLst>
              <a:ext uri="{FF2B5EF4-FFF2-40B4-BE49-F238E27FC236}">
                <a16:creationId xmlns:a16="http://schemas.microsoft.com/office/drawing/2014/main" id="{0909A980-36F2-86C1-1645-2155C3361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26" t="24571" r="27288" b="21860"/>
          <a:stretch/>
        </p:blipFill>
        <p:spPr bwMode="auto">
          <a:xfrm>
            <a:off x="5110263" y="1614792"/>
            <a:ext cx="3875622" cy="2585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93D720CD-E0DB-3D44-6F3E-C2CA9F618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114982"/>
              </p:ext>
            </p:extLst>
          </p:nvPr>
        </p:nvGraphicFramePr>
        <p:xfrm>
          <a:off x="593659" y="5044941"/>
          <a:ext cx="2766010" cy="1174763"/>
        </p:xfrm>
        <a:graphic>
          <a:graphicData uri="http://schemas.openxmlformats.org/drawingml/2006/table">
            <a:tbl>
              <a:tblPr firstRow="1" bandRow="1"/>
              <a:tblGrid>
                <a:gridCol w="913201">
                  <a:extLst>
                    <a:ext uri="{9D8B030D-6E8A-4147-A177-3AD203B41FA5}">
                      <a16:colId xmlns:a16="http://schemas.microsoft.com/office/drawing/2014/main" val="1172431278"/>
                    </a:ext>
                  </a:extLst>
                </a:gridCol>
                <a:gridCol w="1064524">
                  <a:extLst>
                    <a:ext uri="{9D8B030D-6E8A-4147-A177-3AD203B41FA5}">
                      <a16:colId xmlns:a16="http://schemas.microsoft.com/office/drawing/2014/main" val="370798512"/>
                    </a:ext>
                  </a:extLst>
                </a:gridCol>
                <a:gridCol w="788285">
                  <a:extLst>
                    <a:ext uri="{9D8B030D-6E8A-4147-A177-3AD203B41FA5}">
                      <a16:colId xmlns:a16="http://schemas.microsoft.com/office/drawing/2014/main" val="422520167"/>
                    </a:ext>
                  </a:extLst>
                </a:gridCol>
              </a:tblGrid>
              <a:tr h="216203">
                <a:tc>
                  <a:txBody>
                    <a:bodyPr/>
                    <a:lstStyle/>
                    <a:p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2024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Udvikling*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530469"/>
                  </a:ext>
                </a:extLst>
              </a:tr>
              <a:tr h="182828">
                <a:tc>
                  <a:txBody>
                    <a:bodyPr/>
                    <a:lstStyle/>
                    <a:p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 alt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86 %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- 4 % point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6873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a-DK" sz="800">
                          <a:latin typeface="Verdana"/>
                          <a:ea typeface="Verdana"/>
                        </a:rPr>
                        <a:t>Måltal 2024</a:t>
                      </a:r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8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Minimum 92 %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445344"/>
                  </a:ext>
                </a:extLst>
              </a:tr>
              <a:tr h="287301">
                <a:tc gridSpan="3">
                  <a:txBody>
                    <a:bodyPr/>
                    <a:lstStyle/>
                    <a:p>
                      <a:pPr marL="0" marR="0" lvl="0" indent="0" algn="l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dirty="0">
                          <a:latin typeface="Verdana"/>
                          <a:ea typeface="Verdana"/>
                        </a:rPr>
                        <a:t>Tallene viser andel af virksomheder, som er tilfredse eller meget tilfredse med Jobcentrets service i tilfredshedsundersøgelse. 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970071"/>
                  </a:ext>
                </a:extLst>
              </a:tr>
            </a:tbl>
          </a:graphicData>
        </a:graphic>
      </p:graphicFrame>
      <p:pic>
        <p:nvPicPr>
          <p:cNvPr id="14" name="Billede 13">
            <a:extLst>
              <a:ext uri="{FF2B5EF4-FFF2-40B4-BE49-F238E27FC236}">
                <a16:creationId xmlns:a16="http://schemas.microsoft.com/office/drawing/2014/main" id="{A958239D-0C07-9E3A-6F79-BCFE6D9CCD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233"/>
          <a:stretch/>
        </p:blipFill>
        <p:spPr bwMode="auto">
          <a:xfrm>
            <a:off x="3635055" y="4781482"/>
            <a:ext cx="2301156" cy="1438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528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CEEC7EEB-794A-2981-3C96-9F444A38AF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9899" y="868340"/>
            <a:ext cx="1481671" cy="198438"/>
          </a:xfrm>
        </p:spPr>
        <p:txBody>
          <a:bodyPr/>
          <a:lstStyle/>
          <a:p>
            <a:r>
              <a:rPr lang="da-DK"/>
              <a:t>Indsatser/cases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B6FA60D-428D-F7C4-7660-F55C2F177B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313" y="869950"/>
            <a:ext cx="1268656" cy="198438"/>
          </a:xfrm>
        </p:spPr>
        <p:txBody>
          <a:bodyPr/>
          <a:lstStyle/>
          <a:p>
            <a:r>
              <a:rPr lang="da-DK"/>
              <a:t>Pejlemærker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B91FFC4-4160-3A57-5A40-3BD72F0E54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313" y="1085850"/>
            <a:ext cx="1958975" cy="5133975"/>
          </a:xfrm>
        </p:spPr>
        <p:txBody>
          <a:bodyPr/>
          <a:lstStyle/>
          <a:p>
            <a:r>
              <a:rPr lang="da-DK"/>
              <a:t>Vi vil understøtte øget biodiversitet via naturpleje-projekter i forbindelse med nytteindsats</a:t>
            </a:r>
          </a:p>
          <a:p>
            <a:endParaRPr lang="da-DK"/>
          </a:p>
          <a:p>
            <a:r>
              <a:rPr lang="da-DK"/>
              <a:t>Vi vil understøtte en opkvalificeringsindsats for ledige, der har fokus på kompetencer inden for grøn omstilling</a:t>
            </a:r>
          </a:p>
          <a:p>
            <a:endParaRPr lang="da-DK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F07ED80D-2F71-23D7-997A-ABC71AE892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b="1"/>
              <a:t>Understøttelse af grøn omstilling i nytteindsatsprojektet</a:t>
            </a:r>
          </a:p>
          <a:p>
            <a:endParaRPr lang="da-DK"/>
          </a:p>
          <a:p>
            <a:r>
              <a:rPr lang="da-DK"/>
              <a:t>Center for Arbejdsmarked har i samarbejde med Center for Teknik og Miljø etableret et nytteindsatsprojekt for ledige.</a:t>
            </a:r>
          </a:p>
          <a:p>
            <a:endParaRPr lang="da-DK"/>
          </a:p>
          <a:p>
            <a:r>
              <a:rPr lang="da-DK"/>
              <a:t>I nytteindsatsprojektet skal de ledige udføre en samfundsnyttig opgave for deres ydelse.</a:t>
            </a:r>
          </a:p>
          <a:p>
            <a:endParaRPr lang="da-DK"/>
          </a:p>
          <a:p>
            <a:r>
              <a:rPr lang="da-DK"/>
              <a:t>Det kan bl.a. være opgaver, der understøtter grøn omstilling.</a:t>
            </a:r>
          </a:p>
          <a:p>
            <a:endParaRPr lang="da-DK"/>
          </a:p>
          <a:p>
            <a:r>
              <a:rPr lang="da-DK"/>
              <a:t>Nytteindsats løser blandt opgaver med rensning/rengøring af byggematerialer fra kommunens nedrivningsejendomme mhp. genbrug. </a:t>
            </a:r>
          </a:p>
          <a:p>
            <a:endParaRPr lang="da-DK"/>
          </a:p>
          <a:p>
            <a:r>
              <a:rPr lang="da-DK"/>
              <a:t>Desuden har projektet til opgave at veje og levere de blomsterfrø, der sås rundt omring i kommunen for at give gode betingelser for insekter og fugle og dermed understøtte biodiversitet.</a:t>
            </a:r>
          </a:p>
          <a:p>
            <a:endParaRPr lang="da-DK"/>
          </a:p>
          <a:p>
            <a:r>
              <a:rPr lang="da-DK"/>
              <a:t>Projektet omdanner også tomme byggegrunde til ”insektparker” ved at holde invasive plantearter nede og erstatte dem med insektvenlige blomster.</a:t>
            </a:r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r>
              <a:rPr lang="da-DK"/>
              <a:t>Nytteindsatsprojektet har samtidig gode jobeffekter.</a:t>
            </a:r>
          </a:p>
          <a:p>
            <a:endParaRPr lang="da-DK"/>
          </a:p>
          <a:p>
            <a:r>
              <a:rPr lang="da-DK"/>
              <a:t>Således er 47 pct. af de ledige, der i perioden september 2023 – september 2024 har deltaget i projektet, selvforsørgende efter 6 måneder.</a:t>
            </a:r>
          </a:p>
          <a:p>
            <a:endParaRPr lang="da-DK"/>
          </a:p>
          <a:p>
            <a:r>
              <a:rPr lang="da-DK"/>
              <a:t>I 2025 udvides antallet af nytteindsatspladser fra 75 til 130. </a:t>
            </a:r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92DE3265-6FAF-791E-2923-5E127C83E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25EADE2-09DD-D3AB-D53D-7D196DF43B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6975" y="4751387"/>
            <a:ext cx="3117850" cy="1468437"/>
          </a:xfrm>
        </p:spPr>
        <p:txBody>
          <a:bodyPr/>
          <a:lstStyle/>
          <a:p>
            <a:r>
              <a:rPr lang="da-DK"/>
              <a:t>Opkvalificering til lokalt erhvervsliv</a:t>
            </a:r>
          </a:p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12588CB-643B-8794-067C-C6D6FF6CD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8575" y="6362366"/>
            <a:ext cx="2228850" cy="365125"/>
          </a:xfrm>
        </p:spPr>
        <p:txBody>
          <a:bodyPr/>
          <a:lstStyle/>
          <a:p>
            <a:fld id="{A302253D-EB53-403A-B8A6-CD8583468AA2}" type="slidenum">
              <a:rPr lang="da-DK" smtClean="0"/>
              <a:pPr/>
              <a:t>6</a:t>
            </a:fld>
            <a:endParaRPr lang="da-DK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32477B39-1524-45BC-428F-EB3124BA7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713023"/>
              </p:ext>
            </p:extLst>
          </p:nvPr>
        </p:nvGraphicFramePr>
        <p:xfrm>
          <a:off x="6186975" y="4928400"/>
          <a:ext cx="3084514" cy="1343963"/>
        </p:xfrm>
        <a:graphic>
          <a:graphicData uri="http://schemas.openxmlformats.org/drawingml/2006/table">
            <a:tbl>
              <a:tblPr firstRow="1" bandRow="1"/>
              <a:tblGrid>
                <a:gridCol w="1178369">
                  <a:extLst>
                    <a:ext uri="{9D8B030D-6E8A-4147-A177-3AD203B41FA5}">
                      <a16:colId xmlns:a16="http://schemas.microsoft.com/office/drawing/2014/main" val="1172431278"/>
                    </a:ext>
                  </a:extLst>
                </a:gridCol>
                <a:gridCol w="1027090">
                  <a:extLst>
                    <a:ext uri="{9D8B030D-6E8A-4147-A177-3AD203B41FA5}">
                      <a16:colId xmlns:a16="http://schemas.microsoft.com/office/drawing/2014/main" val="370798512"/>
                    </a:ext>
                  </a:extLst>
                </a:gridCol>
                <a:gridCol w="879055">
                  <a:extLst>
                    <a:ext uri="{9D8B030D-6E8A-4147-A177-3AD203B41FA5}">
                      <a16:colId xmlns:a16="http://schemas.microsoft.com/office/drawing/2014/main" val="422520167"/>
                    </a:ext>
                  </a:extLst>
                </a:gridCol>
              </a:tblGrid>
              <a:tr h="216203">
                <a:tc>
                  <a:txBody>
                    <a:bodyPr/>
                    <a:lstStyle/>
                    <a:p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>
                          <a:latin typeface="Verdana"/>
                          <a:ea typeface="Verdana"/>
                        </a:rPr>
                        <a:t>4.kv.23–3.kv.24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Udvikling*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530469"/>
                  </a:ext>
                </a:extLst>
              </a:tr>
              <a:tr h="182828">
                <a:tc>
                  <a:txBody>
                    <a:bodyPr/>
                    <a:lstStyle/>
                    <a:p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 alt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b="1">
                          <a:latin typeface="Verdana"/>
                          <a:ea typeface="Verdana"/>
                        </a:rPr>
                        <a:t>31,9 %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>
                          <a:latin typeface="Verdana"/>
                          <a:ea typeface="Verdana"/>
                        </a:rPr>
                        <a:t>- 1,6 % point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6873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a-DK" sz="800">
                          <a:latin typeface="Verdana"/>
                          <a:ea typeface="Verdana"/>
                        </a:rPr>
                        <a:t>Måltal 2024</a:t>
                      </a:r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a-DK" sz="800" b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Der er ikke fastsat nyt måltal efter opgørelsesmetode er ændret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445344"/>
                  </a:ext>
                </a:extLst>
              </a:tr>
              <a:tr h="287301">
                <a:tc gridSpan="3">
                  <a:txBody>
                    <a:bodyPr/>
                    <a:lstStyle/>
                    <a:p>
                      <a:pPr marL="0" marR="0" lvl="0" indent="0" algn="l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a-DK" sz="800">
                          <a:latin typeface="Verdana"/>
                          <a:ea typeface="Verdana"/>
                        </a:rPr>
                        <a:t>Andel af A-dagpengemodtagere, der påbegynder et opkvalificeringsforløb indenfor mangelområder. Ny opgørelsesmetode: tallet inkluderer voksenlærlingeforløb modsat tidligere års afrapportering.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970071"/>
                  </a:ext>
                </a:extLst>
              </a:tr>
            </a:tbl>
          </a:graphicData>
        </a:graphic>
      </p:graphicFrame>
      <p:sp>
        <p:nvSpPr>
          <p:cNvPr id="13" name="AutoShape 2">
            <a:extLst>
              <a:ext uri="{FF2B5EF4-FFF2-40B4-BE49-F238E27FC236}">
                <a16:creationId xmlns:a16="http://schemas.microsoft.com/office/drawing/2014/main" id="{641560C2-0371-2E24-050F-FC41099427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0F57C70-64C6-10F9-FC4E-A86552DECD00}"/>
              </a:ext>
            </a:extLst>
          </p:cNvPr>
          <p:cNvSpPr txBox="1"/>
          <p:nvPr/>
        </p:nvSpPr>
        <p:spPr>
          <a:xfrm>
            <a:off x="2859899" y="6262914"/>
            <a:ext cx="408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i="1">
                <a:latin typeface="Verdana" panose="020B0604030504040204" pitchFamily="34" charset="0"/>
                <a:ea typeface="Verdana" panose="020B0604030504040204" pitchFamily="34" charset="0"/>
              </a:rPr>
              <a:t>*Tallet under ”Udvikling” viser forskellen fra baseline til aktuel måling.</a:t>
            </a:r>
          </a:p>
        </p:txBody>
      </p:sp>
      <p:pic>
        <p:nvPicPr>
          <p:cNvPr id="8" name="Billede 7" descr="Et billede, der indeholder tekst, græs, udendørs, træ&#10;&#10;Automatisk genereret beskrivelse">
            <a:extLst>
              <a:ext uri="{FF2B5EF4-FFF2-40B4-BE49-F238E27FC236}">
                <a16:creationId xmlns:a16="http://schemas.microsoft.com/office/drawing/2014/main" id="{6F1594D9-F0CA-5A32-E104-81CDCF93A1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r="13659"/>
          <a:stretch/>
        </p:blipFill>
        <p:spPr>
          <a:xfrm>
            <a:off x="5105400" y="2724292"/>
            <a:ext cx="1538031" cy="1714215"/>
          </a:xfrm>
          <a:prstGeom prst="rect">
            <a:avLst/>
          </a:prstGeom>
        </p:spPr>
      </p:pic>
      <p:pic>
        <p:nvPicPr>
          <p:cNvPr id="9" name="Billede 8" descr="Et billede, der indeholder plante, blomst, udendørs, pink">
            <a:extLst>
              <a:ext uri="{FF2B5EF4-FFF2-40B4-BE49-F238E27FC236}">
                <a16:creationId xmlns:a16="http://schemas.microsoft.com/office/drawing/2014/main" id="{A69009C6-F070-22C9-0924-802888EDA6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6" b="25787"/>
          <a:stretch/>
        </p:blipFill>
        <p:spPr>
          <a:xfrm>
            <a:off x="2877593" y="4738184"/>
            <a:ext cx="3117600" cy="146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2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CFD8A956-A226-C323-B891-EEEC9F65E5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D20DB38-60C9-9B9F-9879-BAEABB50B7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/>
              <a:t>Vi vil understøtte tidlig indsats og opfølgning ved sygefravær blandt kommunens ansatte</a:t>
            </a:r>
          </a:p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F362D6E-DE02-D493-2D6E-EA5137772D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6230D50-D935-BD97-FB7B-B8F7ED1D31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b="1"/>
              <a:t>Styrket indsats for at nedbringe sygefraværet i kommunen</a:t>
            </a:r>
            <a:endParaRPr lang="da-DK"/>
          </a:p>
          <a:p>
            <a:endParaRPr lang="da-DK" sz="600"/>
          </a:p>
          <a:p>
            <a:r>
              <a:rPr lang="da-DK"/>
              <a:t>Ca. hve</a:t>
            </a:r>
            <a:r>
              <a:rPr lang="da-DK">
                <a:solidFill>
                  <a:schemeClr val="tx1"/>
                </a:solidFill>
              </a:rPr>
              <a:t>r femte sygedagpenge-modtager er ansat i Guldborgsund Kommune. </a:t>
            </a:r>
          </a:p>
          <a:p>
            <a:endParaRPr lang="da-DK" sz="60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Derfor er der fokus på at opbygge et styrket og tæt samspil mellem Jobcenteret og de enkelte afdelinger i kommunen – især de afdelinger der har et højt sygefravær. Fokus i dette samspil er</a:t>
            </a:r>
            <a:r>
              <a:rPr lang="da-DK">
                <a:solidFill>
                  <a:schemeClr val="tx1"/>
                </a:solidFill>
                <a:cs typeface="Verdana" panose="020B0604030504040204" pitchFamily="34" charset="0"/>
              </a:rPr>
              <a:t>:</a:t>
            </a:r>
          </a:p>
          <a:p>
            <a:endParaRPr lang="da-DK" sz="600">
              <a:solidFill>
                <a:schemeClr val="tx1"/>
              </a:solidFill>
              <a:effectLst/>
              <a:latin typeface="Verdana" panose="020B060403050404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Tidlig indsats (Fasttrack) skal anvendes, medmindre der er en særlig grund til, at det ikke er muligt</a:t>
            </a:r>
            <a:endParaRPr lang="da-DK">
              <a:solidFill>
                <a:schemeClr val="tx1"/>
              </a:solidFill>
              <a:ea typeface="Symbol" panose="05050102010706020507" pitchFamily="18" charset="2"/>
              <a:cs typeface="Symbol" panose="05050102010706020507" pitchFamily="18" charset="2"/>
            </a:endParaRPr>
          </a:p>
          <a:p>
            <a:endParaRPr lang="da-DK" sz="600">
              <a:solidFill>
                <a:schemeClr val="tx1"/>
              </a:solidFill>
              <a:effectLst/>
              <a:latin typeface="Verdana" panose="020B060403050404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Fælles opfølgningsmøder i hele sygemeldingsperioden (arbejdsgiver, den sygemeldte og Jobcenteret) for at sikre fælles indsats for at fremme t</a:t>
            </a:r>
            <a:r>
              <a:rPr lang="da-DK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ilbagevenden til arbejdet. </a:t>
            </a:r>
          </a:p>
          <a:p>
            <a:endParaRPr lang="da-DK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Ovennævnte indsats synes at have haft en positiv indvirkning, da sygefraværet blandt ansatte i Guldborgsund Kommune fra 2023 til 2024 er faldet fra </a:t>
            </a:r>
            <a:r>
              <a:rPr lang="da-DK">
                <a:solidFill>
                  <a:schemeClr val="tx1"/>
                </a:solidFill>
                <a:cs typeface="Verdana" panose="020B0604030504040204" pitchFamily="34" charset="0"/>
              </a:rPr>
              <a:t>6,7</a:t>
            </a:r>
            <a:r>
              <a:rPr lang="da-DK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pct. til 6,6 pct.</a:t>
            </a:r>
            <a:endParaRPr lang="da-DK">
              <a:solidFill>
                <a:schemeClr val="tx1"/>
              </a:solidFill>
            </a:endParaRPr>
          </a:p>
          <a:p>
            <a:endParaRPr lang="da-DK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b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case til at reducere sygefravær blandt alle kommunens borgere</a:t>
            </a:r>
          </a:p>
          <a:p>
            <a:r>
              <a:rPr lang="da-DK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Beskæftigelsesudvalget har i 2024 igangsat en business case, som skal medvirke til, at flere sygemeldte kommer hurtigere tilbage i job</a:t>
            </a:r>
            <a:r>
              <a:rPr lang="da-DK">
                <a:solidFill>
                  <a:schemeClr val="tx1"/>
                </a:solidFill>
                <a:cs typeface="Verdana" panose="020B0604030504040204" pitchFamily="34" charset="0"/>
              </a:rPr>
              <a:t>. Det gælder både ansatte i kommunen samt ansatte på øvrige arbejdspladser. Indsatsen omhandler </a:t>
            </a:r>
            <a:r>
              <a:rPr lang="da-DK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blandt andet: </a:t>
            </a:r>
          </a:p>
          <a:p>
            <a:endParaRPr lang="da-DK" sz="600">
              <a:solidFill>
                <a:schemeClr val="tx1"/>
              </a:solidFill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En intensiveret samtaleindsats over for alle personer på sygedagpenge, så der afholdes samtale med dem hver 4. uge.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En tidlig involvering af arbejdsgivere.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Øget fokus på delvise raskmeldinger tidligt i sygeforløbet.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>
              <a:solidFill>
                <a:schemeClr val="tx1"/>
              </a:solidFill>
              <a:cs typeface="Verdana" panose="020B0604030504040204" pitchFamily="34" charset="0"/>
            </a:endParaRPr>
          </a:p>
          <a:p>
            <a:r>
              <a:rPr lang="da-DK">
                <a:solidFill>
                  <a:schemeClr val="tx1"/>
                </a:solidFill>
                <a:cs typeface="Verdana" panose="020B0604030504040204" pitchFamily="34" charset="0"/>
              </a:rPr>
              <a:t>Der er ansat 4 ekstra medarbejdere som led i business casen. </a:t>
            </a:r>
          </a:p>
          <a:p>
            <a:endParaRPr lang="da-DK">
              <a:solidFill>
                <a:schemeClr val="tx1"/>
              </a:solidFill>
              <a:cs typeface="Verdana" panose="020B0604030504040204" pitchFamily="34" charset="0"/>
            </a:endParaRPr>
          </a:p>
          <a:p>
            <a:r>
              <a:rPr lang="da-DK">
                <a:solidFill>
                  <a:schemeClr val="tx1"/>
                </a:solidFill>
                <a:cs typeface="Verdana" panose="020B0604030504040204" pitchFamily="34" charset="0"/>
              </a:rPr>
              <a:t>Derudover har alle medarbejdere i jobcentret, der arbejder med sygedagpengemodtagere, fået et kompetenceudviklingsforløb i ressourcefokuserede samtaleteknikker.</a:t>
            </a:r>
          </a:p>
          <a:p>
            <a:r>
              <a:rPr lang="da-DK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da-DK">
                <a:solidFill>
                  <a:schemeClr val="tx1"/>
                </a:solidFill>
                <a:cs typeface="Verdana" panose="020B0604030504040204" pitchFamily="34" charset="0"/>
              </a:rPr>
              <a:t>I 2024 er der desuden igangsat et samarbejdsprojekt mellem Arbejdsmarked og Sundhed &amp; Omsorg mhp. at afdække, om der skal ske et tættere samarbejde om sundhedsindsatser for sygemeldte ansatte i kommunen.</a:t>
            </a:r>
          </a:p>
          <a:p>
            <a:endParaRPr lang="da-DK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2E143FEF-2F72-040D-B8E4-AB96F2C35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02253D-EB53-403A-B8A6-CD8583468AA2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10" name="Pladsholder til tekst 6">
            <a:extLst>
              <a:ext uri="{FF2B5EF4-FFF2-40B4-BE49-F238E27FC236}">
                <a16:creationId xmlns:a16="http://schemas.microsoft.com/office/drawing/2014/main" id="{F382B755-5E1F-AE1A-ECF4-C34DA90204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0675" y="4751388"/>
            <a:ext cx="3117850" cy="1468437"/>
          </a:xfrm>
        </p:spPr>
        <p:txBody>
          <a:bodyPr lIns="91440" tIns="45720" rIns="91440" bIns="45720" anchor="t"/>
          <a:lstStyle/>
          <a:p>
            <a:pPr algn="ctr" defTabSz="540000"/>
            <a:r>
              <a:rPr lang="da-DK" b="1">
                <a:solidFill>
                  <a:srgbClr val="000000"/>
                </a:solidFill>
                <a:latin typeface="Verdana"/>
                <a:ea typeface="Verdana"/>
              </a:rPr>
              <a:t>Sygefraværsprocent</a:t>
            </a:r>
            <a:endParaRPr lang="da-DK">
              <a:latin typeface="Verdana"/>
              <a:ea typeface="Verdana"/>
            </a:endParaRP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1D837EAD-40C9-5476-E4E0-71BDC3471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978594"/>
              </p:ext>
            </p:extLst>
          </p:nvPr>
        </p:nvGraphicFramePr>
        <p:xfrm>
          <a:off x="2859900" y="4928400"/>
          <a:ext cx="3118627" cy="1052843"/>
        </p:xfrm>
        <a:graphic>
          <a:graphicData uri="http://schemas.openxmlformats.org/drawingml/2006/table">
            <a:tbl>
              <a:tblPr firstRow="1" bandRow="1"/>
              <a:tblGrid>
                <a:gridCol w="1191401">
                  <a:extLst>
                    <a:ext uri="{9D8B030D-6E8A-4147-A177-3AD203B41FA5}">
                      <a16:colId xmlns:a16="http://schemas.microsoft.com/office/drawing/2014/main" val="1172431278"/>
                    </a:ext>
                  </a:extLst>
                </a:gridCol>
                <a:gridCol w="1038449">
                  <a:extLst>
                    <a:ext uri="{9D8B030D-6E8A-4147-A177-3AD203B41FA5}">
                      <a16:colId xmlns:a16="http://schemas.microsoft.com/office/drawing/2014/main" val="370798512"/>
                    </a:ext>
                  </a:extLst>
                </a:gridCol>
                <a:gridCol w="888777">
                  <a:extLst>
                    <a:ext uri="{9D8B030D-6E8A-4147-A177-3AD203B41FA5}">
                      <a16:colId xmlns:a16="http://schemas.microsoft.com/office/drawing/2014/main" val="422520167"/>
                    </a:ext>
                  </a:extLst>
                </a:gridCol>
              </a:tblGrid>
              <a:tr h="216203">
                <a:tc>
                  <a:txBody>
                    <a:bodyPr/>
                    <a:lstStyle/>
                    <a:p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2024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Udvikling*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530469"/>
                  </a:ext>
                </a:extLst>
              </a:tr>
              <a:tr h="182828">
                <a:tc>
                  <a:txBody>
                    <a:bodyPr/>
                    <a:lstStyle/>
                    <a:p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 alt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6,6 %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- 0,8 %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6873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a-DK" sz="800">
                          <a:latin typeface="Verdana"/>
                          <a:ea typeface="Verdana"/>
                        </a:rPr>
                        <a:t>Målsætning 2024</a:t>
                      </a:r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8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Reduktion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445344"/>
                  </a:ext>
                </a:extLst>
              </a:tr>
              <a:tr h="287301">
                <a:tc gridSpan="3">
                  <a:txBody>
                    <a:bodyPr/>
                    <a:lstStyle/>
                    <a:p>
                      <a:pPr marL="0" marR="0" lvl="0" indent="0" algn="l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>
                          <a:latin typeface="Verdana"/>
                          <a:ea typeface="Verdana"/>
                        </a:rPr>
                        <a:t>Sygefraværsprocenten er opgjort for Guldborgsund Kommune som arbejdsplads. 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970071"/>
                  </a:ext>
                </a:extLst>
              </a:tr>
            </a:tbl>
          </a:graphicData>
        </a:graphic>
      </p:graphicFrame>
      <p:sp>
        <p:nvSpPr>
          <p:cNvPr id="12" name="Pladsholder til tekst 10">
            <a:extLst>
              <a:ext uri="{FF2B5EF4-FFF2-40B4-BE49-F238E27FC236}">
                <a16:creationId xmlns:a16="http://schemas.microsoft.com/office/drawing/2014/main" id="{FB87B937-DD7D-1A93-3234-29780D7F2B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6488" y="4751388"/>
            <a:ext cx="3117850" cy="1468437"/>
          </a:xfrm>
        </p:spPr>
        <p:txBody>
          <a:bodyPr/>
          <a:lstStyle/>
          <a:p>
            <a:r>
              <a:rPr lang="da-DK" b="1"/>
              <a:t>Fast track</a:t>
            </a:r>
          </a:p>
          <a:p>
            <a:endParaRPr lang="da-DK"/>
          </a:p>
          <a:p>
            <a:r>
              <a:rPr lang="da-DK"/>
              <a:t>Fast track er en ekstraordinær tidlig opfølgning på en sygemelding, der forventes at vare mere end 8 uger. Alle virksomheder kan gøre brug af ordningen.</a:t>
            </a:r>
          </a:p>
          <a:p>
            <a:endParaRPr lang="da-DK"/>
          </a:p>
          <a:p>
            <a:r>
              <a:rPr lang="da-DK"/>
              <a:t>Med fast track får medarbejderen den første opfølgningssamtale med Jobcentret efter 2 uger mod normalt efter 8 uger. Herved bliver det muligt for Jobcentret at sætte hurtigt ind med relevant støtte i samarbejde med sygemeldte og dennes leder. </a:t>
            </a:r>
          </a:p>
          <a:p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AE6826CB-301B-C424-1ABA-3724E6D429E6}"/>
              </a:ext>
            </a:extLst>
          </p:cNvPr>
          <p:cNvSpPr txBox="1"/>
          <p:nvPr/>
        </p:nvSpPr>
        <p:spPr>
          <a:xfrm>
            <a:off x="2859899" y="6254644"/>
            <a:ext cx="38475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i="1">
                <a:latin typeface="Verdana" panose="020B0604030504040204" pitchFamily="34" charset="0"/>
                <a:ea typeface="Verdana" panose="020B0604030504040204" pitchFamily="34" charset="0"/>
              </a:rPr>
              <a:t>*Tallet under ”Udvikling” viser forskellen fra baseline til aktuel måling.</a:t>
            </a:r>
          </a:p>
        </p:txBody>
      </p:sp>
    </p:spTree>
    <p:extLst>
      <p:ext uri="{BB962C8B-B14F-4D97-AF65-F5344CB8AC3E}">
        <p14:creationId xmlns:p14="http://schemas.microsoft.com/office/powerpoint/2010/main" val="179746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4FF6F79F-2C6C-F746-9108-3C72A1319B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/>
              <a:t>Indsatser/cases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258E8C-191D-C98E-270A-F2EF3BBB24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/>
              <a:t>Pejlemærker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441E176-B1CE-9D38-AB8C-C24851F552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r>
              <a:rPr lang="da-DK">
                <a:latin typeface="Verdana"/>
                <a:ea typeface="Verdana"/>
              </a:rPr>
              <a:t>Vi vil understøtte turisme-området via anvendelse af arbejdsmarkedsrettede kurser målrettet branchens behov </a:t>
            </a:r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EA59DA70-5EE4-723C-657E-94EE44E7FC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b="1"/>
              <a:t>Brug af Arbejdsmarkeds-balancen til målrettet opkvalificering af ledige til turismeerhvervet</a:t>
            </a:r>
          </a:p>
          <a:p>
            <a:endParaRPr lang="da-DK"/>
          </a:p>
          <a:p>
            <a:pPr algn="l"/>
            <a:r>
              <a:rPr lang="da-DK"/>
              <a:t>Arbejdsmarkedsbalancen viser, at der er rigtigt gode jobmuligheder inden for hotel, turisme, restauration, køkken og kantine. </a:t>
            </a:r>
          </a:p>
          <a:p>
            <a:pPr algn="l"/>
            <a:endParaRPr lang="da-DK"/>
          </a:p>
          <a:p>
            <a:pPr algn="l"/>
            <a:r>
              <a:rPr lang="da-DK"/>
              <a:t>I højsæsonen opleves der ofte mangel på arbejdskraft, og derfor har jobcentrets virksomhedsservice en målrettet opsøgende kontakt med virksomheder inden for branchen med henblik på at hjælpe med rekruttering.</a:t>
            </a:r>
          </a:p>
          <a:p>
            <a:pPr algn="l"/>
            <a:endParaRPr lang="da-DK"/>
          </a:p>
          <a:p>
            <a:pPr algn="l"/>
            <a:r>
              <a:rPr lang="da-DK"/>
              <a:t>Jobcentret har desuden fokus på at opkvalificere ledige inden for branchen for at afhjælpe rekrutteringsudfordringerne.</a:t>
            </a:r>
          </a:p>
          <a:p>
            <a:endParaRPr lang="da-DK"/>
          </a:p>
          <a:p>
            <a:endParaRPr lang="da-DK">
              <a:highlight>
                <a:srgbClr val="FFFF00"/>
              </a:highlight>
            </a:endParaRP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5DF9B28-91FE-ACC6-538A-77E09BDB5A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da-DK" b="1">
                <a:latin typeface="Verdana"/>
                <a:ea typeface="Verdana"/>
              </a:rPr>
              <a:t>Opkvalificering til lokalt erhvervsliv</a:t>
            </a:r>
            <a:endParaRPr lang="da-DK" b="1">
              <a:solidFill>
                <a:srgbClr val="000000"/>
              </a:solidFill>
              <a:latin typeface="Verdana"/>
              <a:ea typeface="Verdana"/>
            </a:endParaRPr>
          </a:p>
          <a:p>
            <a:endParaRPr lang="da-DK">
              <a:highlight>
                <a:srgbClr val="FFFF00"/>
              </a:highlight>
              <a:latin typeface="Verdana"/>
              <a:ea typeface="Verdana"/>
            </a:endParaRPr>
          </a:p>
          <a:p>
            <a:endParaRPr lang="da-DK">
              <a:highlight>
                <a:srgbClr val="FFFF00"/>
              </a:highlight>
              <a:latin typeface="Verdana"/>
              <a:ea typeface="Verdana"/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41DB5E9-188E-EB2D-4407-5809A06C0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02253D-EB53-403A-B8A6-CD8583468AA2}" type="slidenum">
              <a:rPr lang="da-DK" smtClean="0"/>
              <a:pPr/>
              <a:t>8</a:t>
            </a:fld>
            <a:endParaRPr lang="da-DK"/>
          </a:p>
        </p:txBody>
      </p:sp>
      <p:graphicFrame>
        <p:nvGraphicFramePr>
          <p:cNvPr id="11" name="Tabel 4">
            <a:extLst>
              <a:ext uri="{FF2B5EF4-FFF2-40B4-BE49-F238E27FC236}">
                <a16:creationId xmlns:a16="http://schemas.microsoft.com/office/drawing/2014/main" id="{870724C7-2847-3725-B346-2605B3ED1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13823"/>
              </p:ext>
            </p:extLst>
          </p:nvPr>
        </p:nvGraphicFramePr>
        <p:xfrm>
          <a:off x="6186977" y="4928400"/>
          <a:ext cx="3115774" cy="1343963"/>
        </p:xfrm>
        <a:graphic>
          <a:graphicData uri="http://schemas.openxmlformats.org/drawingml/2006/table">
            <a:tbl>
              <a:tblPr firstRow="1" bandRow="1"/>
              <a:tblGrid>
                <a:gridCol w="1028676">
                  <a:extLst>
                    <a:ext uri="{9D8B030D-6E8A-4147-A177-3AD203B41FA5}">
                      <a16:colId xmlns:a16="http://schemas.microsoft.com/office/drawing/2014/main" val="1172431278"/>
                    </a:ext>
                  </a:extLst>
                </a:gridCol>
                <a:gridCol w="1199134">
                  <a:extLst>
                    <a:ext uri="{9D8B030D-6E8A-4147-A177-3AD203B41FA5}">
                      <a16:colId xmlns:a16="http://schemas.microsoft.com/office/drawing/2014/main" val="370798512"/>
                    </a:ext>
                  </a:extLst>
                </a:gridCol>
                <a:gridCol w="887964">
                  <a:extLst>
                    <a:ext uri="{9D8B030D-6E8A-4147-A177-3AD203B41FA5}">
                      <a16:colId xmlns:a16="http://schemas.microsoft.com/office/drawing/2014/main" val="422520167"/>
                    </a:ext>
                  </a:extLst>
                </a:gridCol>
              </a:tblGrid>
              <a:tr h="216203">
                <a:tc>
                  <a:txBody>
                    <a:bodyPr/>
                    <a:lstStyle/>
                    <a:p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800">
                          <a:latin typeface="Verdana"/>
                          <a:ea typeface="Verdana"/>
                        </a:rPr>
                        <a:t>4.kv.23 - 3.kv.24</a:t>
                      </a:r>
                      <a:endParaRPr lang="da-DK" sz="800">
                        <a:latin typeface="Verdana"/>
                        <a:ea typeface="Verdana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Udvikling*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530469"/>
                  </a:ext>
                </a:extLst>
              </a:tr>
              <a:tr h="182828">
                <a:tc>
                  <a:txBody>
                    <a:bodyPr/>
                    <a:lstStyle/>
                    <a:p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 alt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b="1">
                          <a:latin typeface="Verdana"/>
                          <a:ea typeface="Verdana"/>
                        </a:rPr>
                        <a:t>31,9 %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>
                          <a:latin typeface="Verdana"/>
                          <a:ea typeface="Verdana"/>
                        </a:rPr>
                        <a:t>- 1,6 % point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6873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a-DK" sz="800">
                          <a:latin typeface="Verdana"/>
                          <a:ea typeface="Verdana"/>
                        </a:rPr>
                        <a:t>Måltal 2024</a:t>
                      </a:r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a-DK" sz="800" b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Der findes ikke måltal som følge af ændret opgørelsesmetode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445344"/>
                  </a:ext>
                </a:extLst>
              </a:tr>
              <a:tr h="287301">
                <a:tc gridSpan="3">
                  <a:txBody>
                    <a:bodyPr/>
                    <a:lstStyle/>
                    <a:p>
                      <a:pPr marL="0" marR="0" lvl="0" indent="0" algn="l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Andel af A-dagpengemodtagere, der påbegynder et opkvalificeringsforløb. Opkvalificeringsforløb påbegyndes indenfor mangelområder. Tallet inkluderer voksenlærlingeforløb modsat tidligere års afrapportering.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970071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4F029512-8069-F74E-C308-9349557AE1DA}"/>
              </a:ext>
            </a:extLst>
          </p:cNvPr>
          <p:cNvSpPr txBox="1"/>
          <p:nvPr/>
        </p:nvSpPr>
        <p:spPr>
          <a:xfrm>
            <a:off x="2858600" y="6262914"/>
            <a:ext cx="3892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i="1">
                <a:latin typeface="Verdana" panose="020B0604030504040204" pitchFamily="34" charset="0"/>
                <a:ea typeface="Verdana" panose="020B0604030504040204" pitchFamily="34" charset="0"/>
              </a:rPr>
              <a:t>*Tallet under ”Udvikling” viser forskellen fra baseline til aktuel måling.</a:t>
            </a:r>
          </a:p>
        </p:txBody>
      </p:sp>
      <p:sp>
        <p:nvSpPr>
          <p:cNvPr id="12" name="Pladsholder til tekst 5">
            <a:extLst>
              <a:ext uri="{FF2B5EF4-FFF2-40B4-BE49-F238E27FC236}">
                <a16:creationId xmlns:a16="http://schemas.microsoft.com/office/drawing/2014/main" id="{57037C63-A5DF-F917-2E09-73C27758EF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0675" y="4751388"/>
            <a:ext cx="3117850" cy="1468437"/>
          </a:xfrm>
        </p:spPr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FDB7FF2-ED66-0737-59CA-807F85828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082" y="1143000"/>
            <a:ext cx="3577167" cy="21463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A679DB93-7F45-AFB6-898B-F5C01DE952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77" b="13935"/>
          <a:stretch/>
        </p:blipFill>
        <p:spPr>
          <a:xfrm>
            <a:off x="2858600" y="4751387"/>
            <a:ext cx="3208825" cy="146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2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508681B-00B4-BC92-B42E-70EF90E2EA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/>
              <a:t>Indsatser/cases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0BE1D11-10CB-5315-42E8-46ABCF50A8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/>
              <a:t>Pejlemærker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BF966B6-B3C8-0A0B-7C81-9AD9E67B3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/>
              <a:t>Vi vil understøtte en opkvalificeringsindsats for ledige, der har fokus på kompetencer inden for SOSU-området</a:t>
            </a:r>
          </a:p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44BD7327-3E75-431B-686A-B574BAFB3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b="1"/>
              <a:t>Guldmodellen for fremtidens </a:t>
            </a:r>
          </a:p>
          <a:p>
            <a:r>
              <a:rPr lang="da-DK" b="1"/>
              <a:t>Social- og sundhedshjælpere</a:t>
            </a:r>
            <a:endParaRPr lang="da-DK"/>
          </a:p>
          <a:p>
            <a:endParaRPr lang="da-DK"/>
          </a:p>
          <a:p>
            <a:r>
              <a:rPr lang="da-DK"/>
              <a:t>Guldmodellen er et forberedende forløb mod en uddannelse på SOSU-området.</a:t>
            </a:r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r>
              <a:rPr lang="da-DK"/>
              <a:t>Forløbet er for uddannelses-</a:t>
            </a:r>
            <a:r>
              <a:rPr lang="da-DK" err="1"/>
              <a:t>hjælps-</a:t>
            </a:r>
            <a:r>
              <a:rPr lang="da-DK"/>
              <a:t> og </a:t>
            </a:r>
            <a:r>
              <a:rPr lang="da-DK" err="1"/>
              <a:t>kontanthjælps-modtagere</a:t>
            </a:r>
            <a:r>
              <a:rPr lang="da-DK"/>
              <a:t>, der gerne vil introduceres til at arbejde inden for området med henblik på en afklaring af, om det er den vej de skal gå.</a:t>
            </a:r>
          </a:p>
          <a:p>
            <a:endParaRPr lang="da-DK"/>
          </a:p>
          <a:p>
            <a:r>
              <a:rPr lang="da-DK"/>
              <a:t>Deltagerne kommer i et praktikforløb, hvor de deltager i de daglige opgaver, der er på et plejecenter. </a:t>
            </a:r>
          </a:p>
          <a:p>
            <a:endParaRPr lang="da-DK"/>
          </a:p>
          <a:p>
            <a:r>
              <a:rPr lang="da-DK"/>
              <a:t>Det kan for eksempel være at hjælpe til i madsituationer, deltage i personlig pleje sammen med fagpersonale, aktiviteter som gå ture, spille spil, synge og meget andet.</a:t>
            </a:r>
          </a:p>
          <a:p>
            <a:endParaRPr lang="da-DK"/>
          </a:p>
          <a:p>
            <a:r>
              <a:rPr lang="da-DK"/>
              <a:t>Efter forløbet er den ledige bedre klædt på til eventuelt at påbegynde en uddannelse inden for området.</a:t>
            </a:r>
          </a:p>
          <a:p>
            <a:endParaRPr lang="da-DK"/>
          </a:p>
          <a:p>
            <a:r>
              <a:rPr lang="da-DK"/>
              <a:t>Der er opstart af et nyt forløb i efteråret 2025.</a:t>
            </a:r>
            <a:endParaRPr lang="da-DK">
              <a:highlight>
                <a:srgbClr val="FFFF00"/>
              </a:highlight>
            </a:endParaRP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C608408D-2C1E-8B99-0B3B-15B9347837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da-DK" b="1">
                <a:latin typeface="Verdana"/>
                <a:ea typeface="Verdana"/>
              </a:rPr>
              <a:t>Opkvalificering til lokalt erhvervsliv</a:t>
            </a:r>
            <a:endParaRPr lang="da-DK" b="1">
              <a:solidFill>
                <a:srgbClr val="000000"/>
              </a:solidFill>
              <a:latin typeface="Verdana"/>
              <a:ea typeface="Verdana"/>
            </a:endParaRPr>
          </a:p>
          <a:p>
            <a:endParaRPr lang="da-DK">
              <a:highlight>
                <a:srgbClr val="FFFF00"/>
              </a:highlight>
            </a:endParaRPr>
          </a:p>
          <a:p>
            <a:endParaRPr lang="da-DK">
              <a:highlight>
                <a:srgbClr val="FFFF00"/>
              </a:highlight>
              <a:latin typeface="Verdana"/>
              <a:ea typeface="Verdana"/>
            </a:endParaRPr>
          </a:p>
          <a:p>
            <a:endParaRPr lang="da-DK">
              <a:highlight>
                <a:srgbClr val="FFFF00"/>
              </a:highlight>
              <a:latin typeface="Verdana"/>
              <a:ea typeface="Verdana"/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D685240-55CF-8CA6-6192-41C9C6952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02253D-EB53-403A-B8A6-CD8583468AA2}" type="slidenum">
              <a:rPr lang="da-DK" smtClean="0"/>
              <a:pPr/>
              <a:t>9</a:t>
            </a:fld>
            <a:endParaRPr lang="da-DK"/>
          </a:p>
        </p:txBody>
      </p:sp>
      <p:graphicFrame>
        <p:nvGraphicFramePr>
          <p:cNvPr id="10" name="Tabel 4">
            <a:extLst>
              <a:ext uri="{FF2B5EF4-FFF2-40B4-BE49-F238E27FC236}">
                <a16:creationId xmlns:a16="http://schemas.microsoft.com/office/drawing/2014/main" id="{B246991F-F92E-C141-2176-CB1FD7686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588966"/>
              </p:ext>
            </p:extLst>
          </p:nvPr>
        </p:nvGraphicFramePr>
        <p:xfrm>
          <a:off x="6186977" y="4928400"/>
          <a:ext cx="3115774" cy="1343963"/>
        </p:xfrm>
        <a:graphic>
          <a:graphicData uri="http://schemas.openxmlformats.org/drawingml/2006/table">
            <a:tbl>
              <a:tblPr firstRow="1" bandRow="1"/>
              <a:tblGrid>
                <a:gridCol w="1028676">
                  <a:extLst>
                    <a:ext uri="{9D8B030D-6E8A-4147-A177-3AD203B41FA5}">
                      <a16:colId xmlns:a16="http://schemas.microsoft.com/office/drawing/2014/main" val="1172431278"/>
                    </a:ext>
                  </a:extLst>
                </a:gridCol>
                <a:gridCol w="1199134">
                  <a:extLst>
                    <a:ext uri="{9D8B030D-6E8A-4147-A177-3AD203B41FA5}">
                      <a16:colId xmlns:a16="http://schemas.microsoft.com/office/drawing/2014/main" val="370798512"/>
                    </a:ext>
                  </a:extLst>
                </a:gridCol>
                <a:gridCol w="887964">
                  <a:extLst>
                    <a:ext uri="{9D8B030D-6E8A-4147-A177-3AD203B41FA5}">
                      <a16:colId xmlns:a16="http://schemas.microsoft.com/office/drawing/2014/main" val="422520167"/>
                    </a:ext>
                  </a:extLst>
                </a:gridCol>
              </a:tblGrid>
              <a:tr h="216203">
                <a:tc>
                  <a:txBody>
                    <a:bodyPr/>
                    <a:lstStyle/>
                    <a:p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800">
                          <a:latin typeface="Verdana"/>
                          <a:ea typeface="Verdana"/>
                        </a:rPr>
                        <a:t>4.kv.23 - 3.kv.24</a:t>
                      </a:r>
                      <a:endParaRPr lang="da-DK" sz="800">
                        <a:latin typeface="Verdana"/>
                        <a:ea typeface="Verdana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Udvikling*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530469"/>
                  </a:ext>
                </a:extLst>
              </a:tr>
              <a:tr h="182828">
                <a:tc>
                  <a:txBody>
                    <a:bodyPr/>
                    <a:lstStyle/>
                    <a:p>
                      <a:r>
                        <a:rPr lang="da-DK" sz="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 alt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b="1">
                          <a:latin typeface="Verdana"/>
                          <a:ea typeface="Verdana"/>
                        </a:rPr>
                        <a:t>31,9 %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>
                          <a:latin typeface="Verdana"/>
                          <a:ea typeface="Verdana"/>
                        </a:rPr>
                        <a:t>- 1,6 %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6873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a-DK" sz="800">
                          <a:latin typeface="Verdana"/>
                          <a:ea typeface="Verdana"/>
                        </a:rPr>
                        <a:t>Måltal 2024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a-DK" sz="800" b="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Der findes ikke måltal som følge af ændret opgørelsesmetode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445344"/>
                  </a:ext>
                </a:extLst>
              </a:tr>
              <a:tr h="287301">
                <a:tc gridSpan="3">
                  <a:txBody>
                    <a:bodyPr/>
                    <a:lstStyle/>
                    <a:p>
                      <a:pPr marL="0" marR="0" lvl="0" indent="0" algn="l" defTabSz="5400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>
                          <a:solidFill>
                            <a:schemeClr val="tx1"/>
                          </a:solidFill>
                          <a:latin typeface="Verdana"/>
                          <a:ea typeface="Verdana"/>
                        </a:rPr>
                        <a:t>Andel af A-dagpengemodtagere, der påbegynder et opkvalificeringsforløb. Opkvalificeringsforløb påbegyndes indenfor mangelområder. Tallet inkluderer voksenlærlingeforløb modsat tidligere års afrapportering.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970071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08E367E2-DE7F-CEF5-6791-16B6B621FCC5}"/>
              </a:ext>
            </a:extLst>
          </p:cNvPr>
          <p:cNvSpPr txBox="1"/>
          <p:nvPr/>
        </p:nvSpPr>
        <p:spPr>
          <a:xfrm>
            <a:off x="2859899" y="6233932"/>
            <a:ext cx="38475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i="1">
                <a:latin typeface="Verdana" panose="020B0604030504040204" pitchFamily="34" charset="0"/>
                <a:ea typeface="Verdana" panose="020B0604030504040204" pitchFamily="34" charset="0"/>
              </a:rPr>
              <a:t>*Tallet under ”Udvikling” viser forskellen fra baseline til aktuel måling.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E5437821-08E5-D20D-CA06-3B16603BFC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9899" y="4751387"/>
            <a:ext cx="3117850" cy="1468437"/>
          </a:xfrm>
        </p:spPr>
        <p:txBody>
          <a:bodyPr/>
          <a:lstStyle/>
          <a:p>
            <a:endParaRPr lang="da-DK"/>
          </a:p>
        </p:txBody>
      </p:sp>
      <p:pic>
        <p:nvPicPr>
          <p:cNvPr id="6" name="Billede 5" descr="Et billede, der indeholder tekst, Ansigt, briller, tøj&#10;&#10;Automatisk genereret beskrivelse">
            <a:extLst>
              <a:ext uri="{FF2B5EF4-FFF2-40B4-BE49-F238E27FC236}">
                <a16:creationId xmlns:a16="http://schemas.microsoft.com/office/drawing/2014/main" id="{52CEF29C-1F31-0C4C-B5FC-2FFC1C48C5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5185" b="4907"/>
          <a:stretch/>
        </p:blipFill>
        <p:spPr>
          <a:xfrm>
            <a:off x="3071715" y="2046703"/>
            <a:ext cx="1533720" cy="1299642"/>
          </a:xfrm>
          <a:prstGeom prst="rect">
            <a:avLst/>
          </a:prstGeom>
        </p:spPr>
      </p:pic>
      <p:pic>
        <p:nvPicPr>
          <p:cNvPr id="11" name="Billede 10" descr="Et billede, der indeholder tekst, skærmbillede, design&#10;&#10;Automatisk genereret beskrivelse">
            <a:extLst>
              <a:ext uri="{FF2B5EF4-FFF2-40B4-BE49-F238E27FC236}">
                <a16:creationId xmlns:a16="http://schemas.microsoft.com/office/drawing/2014/main" id="{E2CC3D6F-AEFE-1B78-FA33-4F0874079E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89" y="1434764"/>
            <a:ext cx="1826956" cy="3013411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7F8D3F69-1783-05B9-488B-5EA4007F294A}"/>
              </a:ext>
            </a:extLst>
          </p:cNvPr>
          <p:cNvSpPr txBox="1"/>
          <p:nvPr/>
        </p:nvSpPr>
        <p:spPr>
          <a:xfrm>
            <a:off x="7264400" y="1157021"/>
            <a:ext cx="2057399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da-DK" sz="1200" b="1" spc="300">
                <a:solidFill>
                  <a:srgbClr val="C4262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GULDMODELLEN</a:t>
            </a:r>
          </a:p>
        </p:txBody>
      </p:sp>
    </p:spTree>
    <p:extLst>
      <p:ext uri="{BB962C8B-B14F-4D97-AF65-F5344CB8AC3E}">
        <p14:creationId xmlns:p14="http://schemas.microsoft.com/office/powerpoint/2010/main" val="1705464382"/>
      </p:ext>
    </p:extLst>
  </p:cSld>
  <p:clrMapOvr>
    <a:masterClrMapping/>
  </p:clrMapOvr>
</p:sld>
</file>

<file path=ppt/theme/theme1.xml><?xml version="1.0" encoding="utf-8"?>
<a:theme xmlns:a="http://schemas.openxmlformats.org/drawingml/2006/main" name="Uddannelsesbyen Nykøbing Fal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t gode børnel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urisme og bosæt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t godt erhvervskli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øn omstill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ommunen som attraktiv arbejdspla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msorg og sundhedsfrem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16848472806E4DB4EBEE5EBD43815D" ma:contentTypeVersion="4" ma:contentTypeDescription="Opret et nyt dokument." ma:contentTypeScope="" ma:versionID="a7c03a1f95c40d3c2dc053fcca7df236">
  <xsd:schema xmlns:xsd="http://www.w3.org/2001/XMLSchema" xmlns:xs="http://www.w3.org/2001/XMLSchema" xmlns:p="http://schemas.microsoft.com/office/2006/metadata/properties" xmlns:ns2="2627c3b2-8a31-4bef-80a9-46aabab4bfcd" targetNamespace="http://schemas.microsoft.com/office/2006/metadata/properties" ma:root="true" ma:fieldsID="60a6993c9baad771f9691ae707829878" ns2:_="">
    <xsd:import namespace="2627c3b2-8a31-4bef-80a9-46aabab4bf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7c3b2-8a31-4bef-80a9-46aabab4bf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6942A6-07E5-4766-BE54-ACC32C3253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BFCECE-313F-4A4A-B456-F4C976245042}">
  <ds:schemaRefs>
    <ds:schemaRef ds:uri="2627c3b2-8a31-4bef-80a9-46aabab4bf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3F40C4B-B804-4A97-BF91-3BF0769FBC1E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2627c3b2-8a31-4bef-80a9-46aabab4bfc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237bb9cd-925c-41fc-aa3b-71395d0ab97b}" enabled="0" method="" siteId="{237bb9cd-925c-41fc-aa3b-71395d0ab9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2390</Words>
  <Application>Microsoft Office PowerPoint</Application>
  <PresentationFormat>A4-papir (210 x 297 mm)</PresentationFormat>
  <Paragraphs>333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8</vt:i4>
      </vt:variant>
      <vt:variant>
        <vt:lpstr>Slidetitler</vt:lpstr>
      </vt:variant>
      <vt:variant>
        <vt:i4>9</vt:i4>
      </vt:variant>
    </vt:vector>
  </HeadingPairs>
  <TitlesOfParts>
    <vt:vector size="23" baseType="lpstr">
      <vt:lpstr>Arial</vt:lpstr>
      <vt:lpstr>Calibri</vt:lpstr>
      <vt:lpstr>Calibri Light</vt:lpstr>
      <vt:lpstr>Impact</vt:lpstr>
      <vt:lpstr>Symbol</vt:lpstr>
      <vt:lpstr>Verdana</vt:lpstr>
      <vt:lpstr>Uddannelsesbyen Nykøbing Falster</vt:lpstr>
      <vt:lpstr>Det gode børneliv</vt:lpstr>
      <vt:lpstr>Turisme og bosætning</vt:lpstr>
      <vt:lpstr>Et godt erhvervsklima</vt:lpstr>
      <vt:lpstr>Grøn omstilling</vt:lpstr>
      <vt:lpstr>Kommunen som attraktiv arbejdsplads</vt:lpstr>
      <vt:lpstr>Omsorg og sundhedsfremme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Guldborgsund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Lene Olsen</dc:creator>
  <dc:description/>
  <cp:lastModifiedBy>Helle Svendsen</cp:lastModifiedBy>
  <cp:revision>6</cp:revision>
  <cp:lastPrinted>2024-04-19T09:53:07Z</cp:lastPrinted>
  <dcterms:created xsi:type="dcterms:W3CDTF">2023-02-20T13:38:19Z</dcterms:created>
  <dcterms:modified xsi:type="dcterms:W3CDTF">2025-05-06T10:49:11Z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0x0101005516848472806E4DB4EBEE5EBD43815D</vt:lpwstr>
  </property>
  <property fmtid="{D5CDD505-2E9C-101B-9397-08002B2CF9AE}" pid="3" name="Created">
    <vt:filetime>2023-02-20T00:00:00Z</vt:filetime>
  </property>
  <property fmtid="{D5CDD505-2E9C-101B-9397-08002B2CF9AE}" pid="4" name="Creator">
    <vt:lpwstr>Acrobat PDFMaker 22 til Word</vt:lpwstr>
  </property>
  <property fmtid="{D5CDD505-2E9C-101B-9397-08002B2CF9AE}" pid="5" name="LastSaved">
    <vt:filetime>2023-02-20T00:00:00Z</vt:filetime>
  </property>
  <property fmtid="{D5CDD505-2E9C-101B-9397-08002B2CF9AE}" pid="6" name="MediaServiceImageTags">
    <vt:lpwstr/>
  </property>
  <property fmtid="{D5CDD505-2E9C-101B-9397-08002B2CF9AE}" pid="7" name="Producer">
    <vt:lpwstr>Adobe PDF Library 22.3.86</vt:lpwstr>
  </property>
  <property fmtid="{D5CDD505-2E9C-101B-9397-08002B2CF9AE}" pid="8" name="SourceModified">
    <vt:lpwstr>D:20230220133151</vt:lpwstr>
  </property>
</Properties>
</file>