
<file path=[Content_Types].xml><?xml version="1.0" encoding="utf-8"?>
<Types xmlns="http://schemas.openxmlformats.org/package/2006/content-types">
  <Default Extension="bin"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66" r:id="rId6"/>
    <p:sldId id="2300" r:id="rId7"/>
    <p:sldId id="269" r:id="rId8"/>
    <p:sldId id="2298" r:id="rId9"/>
    <p:sldId id="2297" r:id="rId10"/>
    <p:sldId id="2291" r:id="rId11"/>
    <p:sldId id="2295" r:id="rId12"/>
    <p:sldId id="2292" r:id="rId13"/>
    <p:sldId id="2305" r:id="rId14"/>
    <p:sldId id="2304" r:id="rId15"/>
    <p:sldId id="256" r:id="rId16"/>
    <p:sldId id="2306" r:id="rId17"/>
    <p:sldId id="2301" r:id="rId18"/>
    <p:sldId id="2303" r:id="rId19"/>
    <p:sldId id="2302" r:id="rId20"/>
    <p:sldId id="2299" r:id="rId21"/>
    <p:sldId id="2293" r:id="rId22"/>
    <p:sldId id="273"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8" d="100"/>
          <a:sy n="108" d="100"/>
        </p:scale>
        <p:origin x="5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872F19-8FFC-4800-B9B6-AD23CF19F004}" type="doc">
      <dgm:prSet loTypeId="urn:microsoft.com/office/officeart/2005/8/layout/arrow2" loCatId="process" qsTypeId="urn:microsoft.com/office/officeart/2005/8/quickstyle/simple1" qsCatId="simple" csTypeId="urn:microsoft.com/office/officeart/2005/8/colors/accent3_5" csCatId="accent3" phldr="1"/>
      <dgm:spPr/>
    </dgm:pt>
    <dgm:pt modelId="{21289E75-7E49-4028-A42E-5A8068617FE3}">
      <dgm:prSet phldrT="[Tekst]"/>
      <dgm:spPr>
        <a:xfrm>
          <a:off x="662076" y="2611038"/>
          <a:ext cx="1201519" cy="931435"/>
        </a:xfrm>
        <a:prstGeom prst="rect">
          <a:avLst/>
        </a:prstGeom>
        <a:noFill/>
        <a:ln>
          <a:noFill/>
        </a:ln>
        <a:effectLst/>
      </dgm:spPr>
      <dgm:t>
        <a:bodyPr/>
        <a:lstStyle/>
        <a:p>
          <a:pPr>
            <a:buNone/>
          </a:pPr>
          <a:r>
            <a:rPr lang="da-DK" b="1" dirty="0">
              <a:solidFill>
                <a:srgbClr val="000000">
                  <a:hueOff val="0"/>
                  <a:satOff val="0"/>
                  <a:lumOff val="0"/>
                  <a:alphaOff val="0"/>
                </a:srgbClr>
              </a:solidFill>
              <a:latin typeface="Open Sans Light"/>
              <a:ea typeface="+mn-ea"/>
              <a:cs typeface="+mn-cs"/>
            </a:rPr>
            <a:t>Laboratory </a:t>
          </a:r>
          <a:r>
            <a:rPr lang="da-DK" b="0" dirty="0">
              <a:solidFill>
                <a:srgbClr val="000000">
                  <a:hueOff val="0"/>
                  <a:satOff val="0"/>
                  <a:lumOff val="0"/>
                  <a:alphaOff val="0"/>
                </a:srgbClr>
              </a:solidFill>
              <a:latin typeface="Open Sans Light"/>
              <a:ea typeface="+mn-ea"/>
              <a:cs typeface="+mn-cs"/>
            </a:rPr>
            <a:t>0.01-2 kg</a:t>
          </a:r>
        </a:p>
      </dgm:t>
    </dgm:pt>
    <dgm:pt modelId="{2ABB3CA7-0B4D-46E4-8845-D6A5D67944C3}" type="parTrans" cxnId="{32BDAB7B-25D3-4E03-B044-31C8F5787BFE}">
      <dgm:prSet/>
      <dgm:spPr/>
      <dgm:t>
        <a:bodyPr/>
        <a:lstStyle/>
        <a:p>
          <a:endParaRPr lang="da-DK"/>
        </a:p>
      </dgm:t>
    </dgm:pt>
    <dgm:pt modelId="{BD043FE3-FB88-4463-9FED-787E034F4517}" type="sibTrans" cxnId="{32BDAB7B-25D3-4E03-B044-31C8F5787BFE}">
      <dgm:prSet/>
      <dgm:spPr/>
      <dgm:t>
        <a:bodyPr/>
        <a:lstStyle/>
        <a:p>
          <a:endParaRPr lang="da-DK"/>
        </a:p>
      </dgm:t>
    </dgm:pt>
    <dgm:pt modelId="{0095C3B1-795C-4938-9D58-E9197A38F61F}">
      <dgm:prSet phldrT="[Tekst]"/>
      <dgm:spPr>
        <a:xfrm>
          <a:off x="1645699" y="1789180"/>
          <a:ext cx="1237616" cy="1753289"/>
        </a:xfrm>
        <a:prstGeom prst="rect">
          <a:avLst/>
        </a:prstGeom>
        <a:noFill/>
        <a:ln>
          <a:noFill/>
        </a:ln>
        <a:effectLst/>
      </dgm:spPr>
      <dgm:t>
        <a:bodyPr/>
        <a:lstStyle/>
        <a:p>
          <a:pPr>
            <a:buNone/>
          </a:pPr>
          <a:r>
            <a:rPr lang="da-DK" b="1" dirty="0">
              <a:solidFill>
                <a:srgbClr val="000000">
                  <a:hueOff val="0"/>
                  <a:satOff val="0"/>
                  <a:lumOff val="0"/>
                  <a:alphaOff val="0"/>
                </a:srgbClr>
              </a:solidFill>
              <a:latin typeface="Open Sans Light"/>
              <a:ea typeface="+mn-ea"/>
              <a:cs typeface="+mn-cs"/>
            </a:rPr>
            <a:t>Pilot </a:t>
          </a:r>
          <a:r>
            <a:rPr lang="da-DK" b="1" dirty="0" err="1">
              <a:solidFill>
                <a:srgbClr val="000000">
                  <a:hueOff val="0"/>
                  <a:satOff val="0"/>
                  <a:lumOff val="0"/>
                  <a:alphaOff val="0"/>
                </a:srgbClr>
              </a:solidFill>
              <a:latin typeface="Open Sans Light"/>
              <a:ea typeface="+mn-ea"/>
              <a:cs typeface="+mn-cs"/>
            </a:rPr>
            <a:t>scale</a:t>
          </a:r>
          <a:r>
            <a:rPr lang="da-DK" b="1" dirty="0">
              <a:solidFill>
                <a:srgbClr val="000000">
                  <a:hueOff val="0"/>
                  <a:satOff val="0"/>
                  <a:lumOff val="0"/>
                  <a:alphaOff val="0"/>
                </a:srgbClr>
              </a:solidFill>
              <a:latin typeface="Open Sans Light"/>
              <a:ea typeface="+mn-ea"/>
              <a:cs typeface="+mn-cs"/>
            </a:rPr>
            <a:t> </a:t>
          </a:r>
          <a:r>
            <a:rPr lang="da-DK" b="0" dirty="0">
              <a:solidFill>
                <a:srgbClr val="000000">
                  <a:hueOff val="0"/>
                  <a:satOff val="0"/>
                  <a:lumOff val="0"/>
                  <a:alphaOff val="0"/>
                </a:srgbClr>
              </a:solidFill>
              <a:latin typeface="Open Sans Light"/>
              <a:ea typeface="+mn-ea"/>
              <a:cs typeface="+mn-cs"/>
            </a:rPr>
            <a:t>2 – 100 kg</a:t>
          </a:r>
        </a:p>
      </dgm:t>
    </dgm:pt>
    <dgm:pt modelId="{54D7DFF3-4AF9-4880-B3CA-3CC1FE83564B}" type="parTrans" cxnId="{CC76D1B0-99E7-4F6F-BA9F-CCDF77CAFBF3}">
      <dgm:prSet/>
      <dgm:spPr/>
      <dgm:t>
        <a:bodyPr/>
        <a:lstStyle/>
        <a:p>
          <a:endParaRPr lang="da-DK"/>
        </a:p>
      </dgm:t>
    </dgm:pt>
    <dgm:pt modelId="{B5F75B28-D58E-4566-B4C9-6367112DF6F8}" type="sibTrans" cxnId="{CC76D1B0-99E7-4F6F-BA9F-CCDF77CAFBF3}">
      <dgm:prSet/>
      <dgm:spPr/>
      <dgm:t>
        <a:bodyPr/>
        <a:lstStyle/>
        <a:p>
          <a:endParaRPr lang="da-DK"/>
        </a:p>
      </dgm:t>
    </dgm:pt>
    <dgm:pt modelId="{0073B0BA-8B2E-4D69-ACCB-2DDE3888A1C2}">
      <dgm:prSet phldrT="[Tekst]"/>
      <dgm:spPr>
        <a:xfrm>
          <a:off x="2707689" y="1302517"/>
          <a:ext cx="2449044" cy="2239956"/>
        </a:xfrm>
        <a:prstGeom prst="rect">
          <a:avLst/>
        </a:prstGeom>
        <a:noFill/>
        <a:ln>
          <a:noFill/>
        </a:ln>
        <a:effectLst/>
      </dgm:spPr>
      <dgm:t>
        <a:bodyPr/>
        <a:lstStyle/>
        <a:p>
          <a:pPr>
            <a:buNone/>
          </a:pPr>
          <a:r>
            <a:rPr lang="da-DK" b="1" dirty="0">
              <a:solidFill>
                <a:srgbClr val="000000">
                  <a:hueOff val="0"/>
                  <a:satOff val="0"/>
                  <a:lumOff val="0"/>
                  <a:alphaOff val="0"/>
                </a:srgbClr>
              </a:solidFill>
              <a:latin typeface="Open Sans Light"/>
              <a:ea typeface="+mn-ea"/>
              <a:cs typeface="+mn-cs"/>
            </a:rPr>
            <a:t>Pilot </a:t>
          </a:r>
          <a:r>
            <a:rPr lang="da-DK" b="1" dirty="0" err="1">
              <a:solidFill>
                <a:srgbClr val="000000">
                  <a:hueOff val="0"/>
                  <a:satOff val="0"/>
                  <a:lumOff val="0"/>
                  <a:alphaOff val="0"/>
                </a:srgbClr>
              </a:solidFill>
              <a:latin typeface="Open Sans Light"/>
              <a:ea typeface="+mn-ea"/>
              <a:cs typeface="+mn-cs"/>
            </a:rPr>
            <a:t>production</a:t>
          </a:r>
          <a:r>
            <a:rPr lang="da-DK" b="1" dirty="0">
              <a:solidFill>
                <a:srgbClr val="000000">
                  <a:hueOff val="0"/>
                  <a:satOff val="0"/>
                  <a:lumOff val="0"/>
                  <a:alphaOff val="0"/>
                </a:srgbClr>
              </a:solidFill>
              <a:latin typeface="Open Sans Light"/>
              <a:ea typeface="+mn-ea"/>
              <a:cs typeface="+mn-cs"/>
            </a:rPr>
            <a:t> </a:t>
          </a:r>
          <a:r>
            <a:rPr lang="da-DK" b="1" dirty="0" err="1">
              <a:solidFill>
                <a:srgbClr val="000000">
                  <a:hueOff val="0"/>
                  <a:satOff val="0"/>
                  <a:lumOff val="0"/>
                  <a:alphaOff val="0"/>
                </a:srgbClr>
              </a:solidFill>
              <a:latin typeface="Open Sans Light"/>
              <a:ea typeface="+mn-ea"/>
              <a:cs typeface="+mn-cs"/>
            </a:rPr>
            <a:t>scale</a:t>
          </a:r>
          <a:r>
            <a:rPr lang="da-DK" b="1" dirty="0">
              <a:solidFill>
                <a:srgbClr val="000000">
                  <a:hueOff val="0"/>
                  <a:satOff val="0"/>
                  <a:lumOff val="0"/>
                  <a:alphaOff val="0"/>
                </a:srgbClr>
              </a:solidFill>
              <a:latin typeface="Open Sans Light"/>
              <a:ea typeface="+mn-ea"/>
              <a:cs typeface="+mn-cs"/>
            </a:rPr>
            <a:t> </a:t>
          </a:r>
          <a:r>
            <a:rPr lang="da-DK" b="0" dirty="0">
              <a:solidFill>
                <a:srgbClr val="000000">
                  <a:hueOff val="0"/>
                  <a:satOff val="0"/>
                  <a:lumOff val="0"/>
                  <a:alphaOff val="0"/>
                </a:srgbClr>
              </a:solidFill>
              <a:latin typeface="Open Sans Light"/>
              <a:ea typeface="+mn-ea"/>
              <a:cs typeface="+mn-cs"/>
            </a:rPr>
            <a:t>0.1 – 10 ton</a:t>
          </a:r>
        </a:p>
      </dgm:t>
    </dgm:pt>
    <dgm:pt modelId="{5720042B-1D51-4096-9B0B-21204C3189F9}" type="parTrans" cxnId="{C0882E74-C56D-47C5-9935-9DB7AB5C3E14}">
      <dgm:prSet/>
      <dgm:spPr/>
      <dgm:t>
        <a:bodyPr/>
        <a:lstStyle/>
        <a:p>
          <a:endParaRPr lang="da-DK"/>
        </a:p>
      </dgm:t>
    </dgm:pt>
    <dgm:pt modelId="{6631BB28-0F4C-4515-932C-76BE2C33741F}" type="sibTrans" cxnId="{C0882E74-C56D-47C5-9935-9DB7AB5C3E14}">
      <dgm:prSet/>
      <dgm:spPr/>
      <dgm:t>
        <a:bodyPr/>
        <a:lstStyle/>
        <a:p>
          <a:endParaRPr lang="da-DK"/>
        </a:p>
      </dgm:t>
    </dgm:pt>
    <dgm:pt modelId="{6511EA6E-8C2E-4E09-92E7-6F40CD1224BF}" type="pres">
      <dgm:prSet presAssocID="{34872F19-8FFC-4800-B9B6-AD23CF19F004}" presName="arrowDiagram" presStyleCnt="0">
        <dgm:presLayoutVars>
          <dgm:chMax val="5"/>
          <dgm:dir/>
          <dgm:resizeHandles val="exact"/>
        </dgm:presLayoutVars>
      </dgm:prSet>
      <dgm:spPr/>
    </dgm:pt>
    <dgm:pt modelId="{45735ED9-9EDB-4038-90B5-EA80549FA57B}" type="pres">
      <dgm:prSet presAssocID="{34872F19-8FFC-4800-B9B6-AD23CF19F004}" presName="arrow" presStyleLbl="bgShp" presStyleIdx="0" presStyleCnt="1" custScaleX="94920" custScaleY="90810" custLinFactNeighborX="-1526" custLinFactNeighborY="10498"/>
      <dgm:spPr>
        <a:xfrm>
          <a:off x="0" y="572151"/>
          <a:ext cx="4894771" cy="2926768"/>
        </a:xfrm>
        <a:prstGeom prst="swooshArrow">
          <a:avLst>
            <a:gd name="adj1" fmla="val 25000"/>
            <a:gd name="adj2" fmla="val 25000"/>
          </a:avLst>
        </a:prstGeom>
        <a:solidFill>
          <a:srgbClr val="67C8BB">
            <a:tint val="40000"/>
            <a:hueOff val="0"/>
            <a:satOff val="0"/>
            <a:lumOff val="0"/>
            <a:alphaOff val="0"/>
          </a:srgbClr>
        </a:solidFill>
        <a:ln>
          <a:noFill/>
        </a:ln>
        <a:effectLst/>
      </dgm:spPr>
    </dgm:pt>
    <dgm:pt modelId="{83AED937-BEED-424C-99EF-E20EA9160CEE}" type="pres">
      <dgm:prSet presAssocID="{34872F19-8FFC-4800-B9B6-AD23CF19F004}" presName="arrowDiagram3" presStyleCnt="0"/>
      <dgm:spPr/>
    </dgm:pt>
    <dgm:pt modelId="{986984D2-4FF6-4CA7-AB66-13FD1B951741}" type="pres">
      <dgm:prSet presAssocID="{21289E75-7E49-4028-A42E-5A8068617FE3}" presName="bullet3a" presStyleLbl="node1" presStyleIdx="0" presStyleCnt="3" custScaleX="320663" custScaleY="373354" custLinFactY="-4446" custLinFactNeighborX="-1397" custLinFactNeighborY="-100000"/>
      <dgm:spPr>
        <a:xfrm>
          <a:off x="178862" y="1819399"/>
          <a:ext cx="835609" cy="835596"/>
        </a:xfrm>
        <a:prstGeom prst="ellipse">
          <a:avLst/>
        </a:prstGeom>
        <a:solidFill>
          <a:srgbClr val="67C8BB">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18165A6E-15EA-4D09-B8DB-894822246654}" type="pres">
      <dgm:prSet presAssocID="{21289E75-7E49-4028-A42E-5A8068617FE3}" presName="textBox3a" presStyleLbl="revTx" presStyleIdx="0" presStyleCnt="3" custLinFactNeighborX="5288" custLinFactNeighborY="25102">
        <dgm:presLayoutVars>
          <dgm:bulletEnabled val="1"/>
        </dgm:presLayoutVars>
      </dgm:prSet>
      <dgm:spPr/>
    </dgm:pt>
    <dgm:pt modelId="{95F968CB-D438-4F35-8EA2-804121481CAC}" type="pres">
      <dgm:prSet presAssocID="{0095C3B1-795C-4938-9D58-E9197A38F61F}" presName="bullet3b" presStyleLbl="node1" presStyleIdx="1" presStyleCnt="3" custScaleX="342893" custScaleY="356633" custLinFactY="-50540" custLinFactNeighborX="-501" custLinFactNeighborY="-100000"/>
      <dgm:spPr>
        <a:xfrm>
          <a:off x="1310331" y="751678"/>
          <a:ext cx="1049221" cy="1049221"/>
        </a:xfrm>
        <a:prstGeom prst="ellipse">
          <a:avLst/>
        </a:prstGeom>
        <a:solidFill>
          <a:srgbClr val="67C8BB">
            <a:alpha val="90000"/>
            <a:hueOff val="0"/>
            <a:satOff val="0"/>
            <a:lumOff val="0"/>
            <a:alphaOff val="-20000"/>
          </a:srgbClr>
        </a:solidFill>
        <a:ln w="12700" cap="flat" cmpd="sng" algn="ctr">
          <a:solidFill>
            <a:srgbClr val="FFFFFF">
              <a:hueOff val="0"/>
              <a:satOff val="0"/>
              <a:lumOff val="0"/>
              <a:alphaOff val="0"/>
            </a:srgbClr>
          </a:solidFill>
          <a:prstDash val="solid"/>
          <a:miter lim="800000"/>
        </a:ln>
        <a:effectLst/>
      </dgm:spPr>
    </dgm:pt>
    <dgm:pt modelId="{12511637-CF3C-46C0-A694-B7B08F71C392}" type="pres">
      <dgm:prSet presAssocID="{0095C3B1-795C-4938-9D58-E9197A38F61F}" presName="textBox3b" presStyleLbl="revTx" presStyleIdx="1" presStyleCnt="3" custScaleY="95316" custLinFactNeighborX="-7493" custLinFactNeighborY="13928">
        <dgm:presLayoutVars>
          <dgm:bulletEnabled val="1"/>
        </dgm:presLayoutVars>
      </dgm:prSet>
      <dgm:spPr/>
    </dgm:pt>
    <dgm:pt modelId="{A492D2BF-9C5B-4F9A-87A9-B0D1DE94AB63}" type="pres">
      <dgm:prSet presAssocID="{0073B0BA-8B2E-4D69-ACCB-2DDE3888A1C2}" presName="bullet3c" presStyleLbl="node1" presStyleIdx="2" presStyleCnt="3" custScaleX="238102" custScaleY="211029" custLinFactY="-24673" custLinFactNeighborX="12415" custLinFactNeighborY="-100000"/>
      <dgm:spPr>
        <a:xfrm>
          <a:off x="2704143" y="7528"/>
          <a:ext cx="1286591" cy="1286591"/>
        </a:xfrm>
        <a:prstGeom prst="ellipse">
          <a:avLst/>
        </a:prstGeom>
        <a:solidFill>
          <a:srgbClr val="67C8BB">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gm:spPr>
    </dgm:pt>
    <dgm:pt modelId="{09BB3B76-5A06-4ECD-A48F-980A7E2AE20D}" type="pres">
      <dgm:prSet presAssocID="{0073B0BA-8B2E-4D69-ACCB-2DDE3888A1C2}" presName="textBox3c" presStyleLbl="revTx" presStyleIdx="2" presStyleCnt="3" custScaleX="197884" custLinFactNeighborX="24537" custLinFactNeighborY="10438">
        <dgm:presLayoutVars>
          <dgm:bulletEnabled val="1"/>
        </dgm:presLayoutVars>
      </dgm:prSet>
      <dgm:spPr/>
    </dgm:pt>
  </dgm:ptLst>
  <dgm:cxnLst>
    <dgm:cxn modelId="{C7BE311C-4BCD-463A-84DC-3877261D4F24}" type="presOf" srcId="{34872F19-8FFC-4800-B9B6-AD23CF19F004}" destId="{6511EA6E-8C2E-4E09-92E7-6F40CD1224BF}" srcOrd="0" destOrd="0" presId="urn:microsoft.com/office/officeart/2005/8/layout/arrow2"/>
    <dgm:cxn modelId="{2A9C524C-50F9-4A32-B25A-B6D310C46545}" type="presOf" srcId="{0095C3B1-795C-4938-9D58-E9197A38F61F}" destId="{12511637-CF3C-46C0-A694-B7B08F71C392}" srcOrd="0" destOrd="0" presId="urn:microsoft.com/office/officeart/2005/8/layout/arrow2"/>
    <dgm:cxn modelId="{C0882E74-C56D-47C5-9935-9DB7AB5C3E14}" srcId="{34872F19-8FFC-4800-B9B6-AD23CF19F004}" destId="{0073B0BA-8B2E-4D69-ACCB-2DDE3888A1C2}" srcOrd="2" destOrd="0" parTransId="{5720042B-1D51-4096-9B0B-21204C3189F9}" sibTransId="{6631BB28-0F4C-4515-932C-76BE2C33741F}"/>
    <dgm:cxn modelId="{32BDAB7B-25D3-4E03-B044-31C8F5787BFE}" srcId="{34872F19-8FFC-4800-B9B6-AD23CF19F004}" destId="{21289E75-7E49-4028-A42E-5A8068617FE3}" srcOrd="0" destOrd="0" parTransId="{2ABB3CA7-0B4D-46E4-8845-D6A5D67944C3}" sibTransId="{BD043FE3-FB88-4463-9FED-787E034F4517}"/>
    <dgm:cxn modelId="{CC76D1B0-99E7-4F6F-BA9F-CCDF77CAFBF3}" srcId="{34872F19-8FFC-4800-B9B6-AD23CF19F004}" destId="{0095C3B1-795C-4938-9D58-E9197A38F61F}" srcOrd="1" destOrd="0" parTransId="{54D7DFF3-4AF9-4880-B3CA-3CC1FE83564B}" sibTransId="{B5F75B28-D58E-4566-B4C9-6367112DF6F8}"/>
    <dgm:cxn modelId="{BFCA41D0-0534-4CA7-A866-D4F5CE8979CE}" type="presOf" srcId="{0073B0BA-8B2E-4D69-ACCB-2DDE3888A1C2}" destId="{09BB3B76-5A06-4ECD-A48F-980A7E2AE20D}" srcOrd="0" destOrd="0" presId="urn:microsoft.com/office/officeart/2005/8/layout/arrow2"/>
    <dgm:cxn modelId="{74A089E6-20DF-4EA4-9F4A-9C758A51191E}" type="presOf" srcId="{21289E75-7E49-4028-A42E-5A8068617FE3}" destId="{18165A6E-15EA-4D09-B8DB-894822246654}" srcOrd="0" destOrd="0" presId="urn:microsoft.com/office/officeart/2005/8/layout/arrow2"/>
    <dgm:cxn modelId="{A3C740E9-A851-4ECA-9280-0F4769DC6421}" type="presParOf" srcId="{6511EA6E-8C2E-4E09-92E7-6F40CD1224BF}" destId="{45735ED9-9EDB-4038-90B5-EA80549FA57B}" srcOrd="0" destOrd="0" presId="urn:microsoft.com/office/officeart/2005/8/layout/arrow2"/>
    <dgm:cxn modelId="{EAD063A1-0EA6-4E65-87F2-B8CCC1E15279}" type="presParOf" srcId="{6511EA6E-8C2E-4E09-92E7-6F40CD1224BF}" destId="{83AED937-BEED-424C-99EF-E20EA9160CEE}" srcOrd="1" destOrd="0" presId="urn:microsoft.com/office/officeart/2005/8/layout/arrow2"/>
    <dgm:cxn modelId="{9C772523-97B4-423D-8E56-15EA5BFC644C}" type="presParOf" srcId="{83AED937-BEED-424C-99EF-E20EA9160CEE}" destId="{986984D2-4FF6-4CA7-AB66-13FD1B951741}" srcOrd="0" destOrd="0" presId="urn:microsoft.com/office/officeart/2005/8/layout/arrow2"/>
    <dgm:cxn modelId="{146638F0-DD45-4EC9-8652-4A68A9131BE7}" type="presParOf" srcId="{83AED937-BEED-424C-99EF-E20EA9160CEE}" destId="{18165A6E-15EA-4D09-B8DB-894822246654}" srcOrd="1" destOrd="0" presId="urn:microsoft.com/office/officeart/2005/8/layout/arrow2"/>
    <dgm:cxn modelId="{2C9E4DB3-080F-4656-9140-388C082F0005}" type="presParOf" srcId="{83AED937-BEED-424C-99EF-E20EA9160CEE}" destId="{95F968CB-D438-4F35-8EA2-804121481CAC}" srcOrd="2" destOrd="0" presId="urn:microsoft.com/office/officeart/2005/8/layout/arrow2"/>
    <dgm:cxn modelId="{CB112BCD-E32A-45F0-883C-FE319BECBC5E}" type="presParOf" srcId="{83AED937-BEED-424C-99EF-E20EA9160CEE}" destId="{12511637-CF3C-46C0-A694-B7B08F71C392}" srcOrd="3" destOrd="0" presId="urn:microsoft.com/office/officeart/2005/8/layout/arrow2"/>
    <dgm:cxn modelId="{E7C4AD2F-0D44-4F7C-A727-1DF26B477B79}" type="presParOf" srcId="{83AED937-BEED-424C-99EF-E20EA9160CEE}" destId="{A492D2BF-9C5B-4F9A-87A9-B0D1DE94AB63}" srcOrd="4" destOrd="0" presId="urn:microsoft.com/office/officeart/2005/8/layout/arrow2"/>
    <dgm:cxn modelId="{1EC3810D-0D21-4330-8115-3113551D0659}" type="presParOf" srcId="{83AED937-BEED-424C-99EF-E20EA9160CEE}" destId="{09BB3B76-5A06-4ECD-A48F-980A7E2AE20D}"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35ED9-9EDB-4038-90B5-EA80549FA57B}">
      <dsp:nvSpPr>
        <dsp:cNvPr id="0" name=""/>
        <dsp:cNvSpPr/>
      </dsp:nvSpPr>
      <dsp:spPr>
        <a:xfrm>
          <a:off x="1732" y="213726"/>
          <a:ext cx="3531991" cy="2111910"/>
        </a:xfrm>
        <a:prstGeom prst="swooshArrow">
          <a:avLst>
            <a:gd name="adj1" fmla="val 25000"/>
            <a:gd name="adj2" fmla="val 25000"/>
          </a:avLst>
        </a:prstGeom>
        <a:solidFill>
          <a:srgbClr val="67C8B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86984D2-4FF6-4CA7-AB66-13FD1B951741}">
      <dsp:nvSpPr>
        <dsp:cNvPr id="0" name=""/>
        <dsp:cNvSpPr/>
      </dsp:nvSpPr>
      <dsp:spPr>
        <a:xfrm>
          <a:off x="328476" y="1318445"/>
          <a:ext cx="310230" cy="361206"/>
        </a:xfrm>
        <a:prstGeom prst="ellipse">
          <a:avLst/>
        </a:prstGeom>
        <a:solidFill>
          <a:srgbClr val="67C8BB">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165A6E-15EA-4D09-B8DB-894822246654}">
      <dsp:nvSpPr>
        <dsp:cNvPr id="0" name=""/>
        <dsp:cNvSpPr/>
      </dsp:nvSpPr>
      <dsp:spPr>
        <a:xfrm>
          <a:off x="530790" y="1653527"/>
          <a:ext cx="866997" cy="672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264" tIns="0" rIns="0" bIns="0" numCol="1" spcCol="1270" anchor="t" anchorCtr="0">
          <a:noAutofit/>
        </a:bodyPr>
        <a:lstStyle/>
        <a:p>
          <a:pPr marL="0" lvl="0" indent="0" algn="l" defTabSz="577850">
            <a:lnSpc>
              <a:spcPct val="90000"/>
            </a:lnSpc>
            <a:spcBef>
              <a:spcPct val="0"/>
            </a:spcBef>
            <a:spcAft>
              <a:spcPct val="35000"/>
            </a:spcAft>
            <a:buNone/>
          </a:pPr>
          <a:r>
            <a:rPr lang="da-DK" sz="1300" b="1" kern="1200" dirty="0">
              <a:solidFill>
                <a:srgbClr val="000000">
                  <a:hueOff val="0"/>
                  <a:satOff val="0"/>
                  <a:lumOff val="0"/>
                  <a:alphaOff val="0"/>
                </a:srgbClr>
              </a:solidFill>
              <a:latin typeface="Open Sans Light"/>
              <a:ea typeface="+mn-ea"/>
              <a:cs typeface="+mn-cs"/>
            </a:rPr>
            <a:t>Laboratory </a:t>
          </a:r>
          <a:r>
            <a:rPr lang="da-DK" sz="1300" b="0" kern="1200" dirty="0">
              <a:solidFill>
                <a:srgbClr val="000000">
                  <a:hueOff val="0"/>
                  <a:satOff val="0"/>
                  <a:lumOff val="0"/>
                  <a:alphaOff val="0"/>
                </a:srgbClr>
              </a:solidFill>
              <a:latin typeface="Open Sans Light"/>
              <a:ea typeface="+mn-ea"/>
              <a:cs typeface="+mn-cs"/>
            </a:rPr>
            <a:t>0.01-2 kg</a:t>
          </a:r>
        </a:p>
      </dsp:txBody>
      <dsp:txXfrm>
        <a:off x="530790" y="1653527"/>
        <a:ext cx="866997" cy="672109"/>
      </dsp:txXfrm>
    </dsp:sp>
    <dsp:sp modelId="{95F968CB-D438-4F35-8EA2-804121481CAC}">
      <dsp:nvSpPr>
        <dsp:cNvPr id="0" name=""/>
        <dsp:cNvSpPr/>
      </dsp:nvSpPr>
      <dsp:spPr>
        <a:xfrm>
          <a:off x="1077272" y="431928"/>
          <a:ext cx="599678" cy="623707"/>
        </a:xfrm>
        <a:prstGeom prst="ellipse">
          <a:avLst/>
        </a:prstGeom>
        <a:solidFill>
          <a:srgbClr val="67C8BB">
            <a:alpha val="90000"/>
            <a:hueOff val="0"/>
            <a:satOff val="0"/>
            <a:lumOff val="0"/>
            <a:alphaOff val="-2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511637-CF3C-46C0-A694-B7B08F71C392}">
      <dsp:nvSpPr>
        <dsp:cNvPr id="0" name=""/>
        <dsp:cNvSpPr/>
      </dsp:nvSpPr>
      <dsp:spPr>
        <a:xfrm>
          <a:off x="1311072" y="1119749"/>
          <a:ext cx="893044" cy="120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669" tIns="0" rIns="0" bIns="0" numCol="1" spcCol="1270" anchor="t" anchorCtr="0">
          <a:noAutofit/>
        </a:bodyPr>
        <a:lstStyle/>
        <a:p>
          <a:pPr marL="0" lvl="0" indent="0" algn="l" defTabSz="577850">
            <a:lnSpc>
              <a:spcPct val="90000"/>
            </a:lnSpc>
            <a:spcBef>
              <a:spcPct val="0"/>
            </a:spcBef>
            <a:spcAft>
              <a:spcPct val="35000"/>
            </a:spcAft>
            <a:buNone/>
          </a:pPr>
          <a:r>
            <a:rPr lang="da-DK" sz="1300" b="1" kern="1200" dirty="0">
              <a:solidFill>
                <a:srgbClr val="000000">
                  <a:hueOff val="0"/>
                  <a:satOff val="0"/>
                  <a:lumOff val="0"/>
                  <a:alphaOff val="0"/>
                </a:srgbClr>
              </a:solidFill>
              <a:latin typeface="Open Sans Light"/>
              <a:ea typeface="+mn-ea"/>
              <a:cs typeface="+mn-cs"/>
            </a:rPr>
            <a:t>Pilot </a:t>
          </a:r>
          <a:r>
            <a:rPr lang="da-DK" sz="1300" b="1" kern="1200" dirty="0" err="1">
              <a:solidFill>
                <a:srgbClr val="000000">
                  <a:hueOff val="0"/>
                  <a:satOff val="0"/>
                  <a:lumOff val="0"/>
                  <a:alphaOff val="0"/>
                </a:srgbClr>
              </a:solidFill>
              <a:latin typeface="Open Sans Light"/>
              <a:ea typeface="+mn-ea"/>
              <a:cs typeface="+mn-cs"/>
            </a:rPr>
            <a:t>scale</a:t>
          </a:r>
          <a:r>
            <a:rPr lang="da-DK" sz="1300" b="1" kern="1200" dirty="0">
              <a:solidFill>
                <a:srgbClr val="000000">
                  <a:hueOff val="0"/>
                  <a:satOff val="0"/>
                  <a:lumOff val="0"/>
                  <a:alphaOff val="0"/>
                </a:srgbClr>
              </a:solidFill>
              <a:latin typeface="Open Sans Light"/>
              <a:ea typeface="+mn-ea"/>
              <a:cs typeface="+mn-cs"/>
            </a:rPr>
            <a:t> </a:t>
          </a:r>
          <a:r>
            <a:rPr lang="da-DK" sz="1300" b="0" kern="1200" dirty="0">
              <a:solidFill>
                <a:srgbClr val="000000">
                  <a:hueOff val="0"/>
                  <a:satOff val="0"/>
                  <a:lumOff val="0"/>
                  <a:alphaOff val="0"/>
                </a:srgbClr>
              </a:solidFill>
              <a:latin typeface="Open Sans Light"/>
              <a:ea typeface="+mn-ea"/>
              <a:cs typeface="+mn-cs"/>
            </a:rPr>
            <a:t>2 – 100 kg</a:t>
          </a:r>
        </a:p>
      </dsp:txBody>
      <dsp:txXfrm>
        <a:off x="1311072" y="1119749"/>
        <a:ext cx="893044" cy="1205887"/>
      </dsp:txXfrm>
    </dsp:sp>
    <dsp:sp modelId="{A492D2BF-9C5B-4F9A-87A9-B0D1DE94AB63}">
      <dsp:nvSpPr>
        <dsp:cNvPr id="0" name=""/>
        <dsp:cNvSpPr/>
      </dsp:nvSpPr>
      <dsp:spPr>
        <a:xfrm>
          <a:off x="2180562" y="99141"/>
          <a:ext cx="575888" cy="510407"/>
        </a:xfrm>
        <a:prstGeom prst="ellipse">
          <a:avLst/>
        </a:prstGeom>
        <a:solidFill>
          <a:srgbClr val="67C8BB">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3B76-5A06-4ECD-A48F-980A7E2AE20D}">
      <dsp:nvSpPr>
        <dsp:cNvPr id="0" name=""/>
        <dsp:cNvSpPr/>
      </dsp:nvSpPr>
      <dsp:spPr>
        <a:xfrm>
          <a:off x="2059919" y="709319"/>
          <a:ext cx="1767192" cy="1616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160" tIns="0" rIns="0" bIns="0" numCol="1" spcCol="1270" anchor="t" anchorCtr="0">
          <a:noAutofit/>
        </a:bodyPr>
        <a:lstStyle/>
        <a:p>
          <a:pPr marL="0" lvl="0" indent="0" algn="l" defTabSz="577850">
            <a:lnSpc>
              <a:spcPct val="90000"/>
            </a:lnSpc>
            <a:spcBef>
              <a:spcPct val="0"/>
            </a:spcBef>
            <a:spcAft>
              <a:spcPct val="35000"/>
            </a:spcAft>
            <a:buNone/>
          </a:pPr>
          <a:r>
            <a:rPr lang="da-DK" sz="1300" b="1" kern="1200" dirty="0">
              <a:solidFill>
                <a:srgbClr val="000000">
                  <a:hueOff val="0"/>
                  <a:satOff val="0"/>
                  <a:lumOff val="0"/>
                  <a:alphaOff val="0"/>
                </a:srgbClr>
              </a:solidFill>
              <a:latin typeface="Open Sans Light"/>
              <a:ea typeface="+mn-ea"/>
              <a:cs typeface="+mn-cs"/>
            </a:rPr>
            <a:t>Pilot </a:t>
          </a:r>
          <a:r>
            <a:rPr lang="da-DK" sz="1300" b="1" kern="1200" dirty="0" err="1">
              <a:solidFill>
                <a:srgbClr val="000000">
                  <a:hueOff val="0"/>
                  <a:satOff val="0"/>
                  <a:lumOff val="0"/>
                  <a:alphaOff val="0"/>
                </a:srgbClr>
              </a:solidFill>
              <a:latin typeface="Open Sans Light"/>
              <a:ea typeface="+mn-ea"/>
              <a:cs typeface="+mn-cs"/>
            </a:rPr>
            <a:t>production</a:t>
          </a:r>
          <a:r>
            <a:rPr lang="da-DK" sz="1300" b="1" kern="1200" dirty="0">
              <a:solidFill>
                <a:srgbClr val="000000">
                  <a:hueOff val="0"/>
                  <a:satOff val="0"/>
                  <a:lumOff val="0"/>
                  <a:alphaOff val="0"/>
                </a:srgbClr>
              </a:solidFill>
              <a:latin typeface="Open Sans Light"/>
              <a:ea typeface="+mn-ea"/>
              <a:cs typeface="+mn-cs"/>
            </a:rPr>
            <a:t> </a:t>
          </a:r>
          <a:r>
            <a:rPr lang="da-DK" sz="1300" b="1" kern="1200" dirty="0" err="1">
              <a:solidFill>
                <a:srgbClr val="000000">
                  <a:hueOff val="0"/>
                  <a:satOff val="0"/>
                  <a:lumOff val="0"/>
                  <a:alphaOff val="0"/>
                </a:srgbClr>
              </a:solidFill>
              <a:latin typeface="Open Sans Light"/>
              <a:ea typeface="+mn-ea"/>
              <a:cs typeface="+mn-cs"/>
            </a:rPr>
            <a:t>scale</a:t>
          </a:r>
          <a:r>
            <a:rPr lang="da-DK" sz="1300" b="1" kern="1200" dirty="0">
              <a:solidFill>
                <a:srgbClr val="000000">
                  <a:hueOff val="0"/>
                  <a:satOff val="0"/>
                  <a:lumOff val="0"/>
                  <a:alphaOff val="0"/>
                </a:srgbClr>
              </a:solidFill>
              <a:latin typeface="Open Sans Light"/>
              <a:ea typeface="+mn-ea"/>
              <a:cs typeface="+mn-cs"/>
            </a:rPr>
            <a:t> </a:t>
          </a:r>
          <a:r>
            <a:rPr lang="da-DK" sz="1300" b="0" kern="1200" dirty="0">
              <a:solidFill>
                <a:srgbClr val="000000">
                  <a:hueOff val="0"/>
                  <a:satOff val="0"/>
                  <a:lumOff val="0"/>
                  <a:alphaOff val="0"/>
                </a:srgbClr>
              </a:solidFill>
              <a:latin typeface="Open Sans Light"/>
              <a:ea typeface="+mn-ea"/>
              <a:cs typeface="+mn-cs"/>
            </a:rPr>
            <a:t>0.1 – 10 ton</a:t>
          </a:r>
        </a:p>
      </dsp:txBody>
      <dsp:txXfrm>
        <a:off x="2059919" y="709319"/>
        <a:ext cx="1767192" cy="161631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6CB8-5B1D-42B9-2792-BA7EC7568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12F5B2E0-54CD-5029-5387-3DF2FE4356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BB3FAED1-F532-D1BD-BF14-3200BC96C0BA}"/>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EA02FE8C-EB49-1001-3C38-196F22F29D46}"/>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12260FB-9830-4143-6052-D56C022ED92F}"/>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427739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AC16-85F1-228A-6959-3F00793121DE}"/>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5C18D377-B94F-1CC4-5790-9FDC0156C4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7533D49A-5570-997D-49D7-DD9ACAA79C18}"/>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2B3E9635-5DE8-C178-3BB3-77ED94E2432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CC1913B-819B-5A5B-2EF4-526EC0B0B770}"/>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323453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ABBB8C-8A96-9003-34FB-1DC252556F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5CDB1BA1-617D-41C7-7548-092D7772E4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470EDE4A-0BFF-DB7D-D521-B5B40E18AEF6}"/>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A3DA20AD-6012-D6CE-7DBB-302FEE5C34C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0E80124-474C-5F79-308F-D9478AE1D362}"/>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765891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8dcba447-0370-4ae8-ba56-df0c9ad52dd3">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4935726C-916D-E54C-6F40-504B5142B54F}"/>
              </a:ext>
            </a:extLst>
          </p:cNvPr>
          <p:cNvSpPr>
            <a:spLocks noGrp="1"/>
          </p:cNvSpPr>
          <p:nvPr>
            <p:ph type="pic" sz="quarter" idx="10" hasCustomPrompt="1"/>
          </p:nvPr>
        </p:nvSpPr>
        <p:spPr>
          <a:xfrm>
            <a:off x="0" y="0"/>
            <a:ext cx="12196376" cy="6858000"/>
          </a:xfrm>
          <a:prstGeom prst="rect">
            <a:avLst/>
          </a:prstGeom>
          <a:solidFill>
            <a:schemeClr val="bg1">
              <a:lumMod val="95000"/>
            </a:schemeClr>
          </a:solidFill>
        </p:spPr>
        <p:txBody>
          <a:bodyPr wrap="square" lIns="72000" tIns="72000" bIns="72000" anchor="b" anchorCtr="0">
            <a:noAutofit/>
          </a:bodyPr>
          <a:lstStyle>
            <a:lvl1pPr marL="0" indent="0" algn="l">
              <a:buNone/>
              <a:defRPr sz="1600"/>
            </a:lvl1pPr>
          </a:lstStyle>
          <a:p>
            <a:r>
              <a:rPr lang="da-DK" dirty="0"/>
              <a:t>Klik på rammen og indsæt lyst billede via Fotos og logos</a:t>
            </a:r>
          </a:p>
        </p:txBody>
      </p:sp>
      <p:sp>
        <p:nvSpPr>
          <p:cNvPr id="2" name="Title 1"/>
          <p:cNvSpPr>
            <a:spLocks noGrp="1"/>
          </p:cNvSpPr>
          <p:nvPr>
            <p:ph type="ctrTitle" hasCustomPrompt="1"/>
          </p:nvPr>
        </p:nvSpPr>
        <p:spPr>
          <a:xfrm>
            <a:off x="612159" y="2114420"/>
            <a:ext cx="7922063" cy="1493572"/>
          </a:xfrm>
          <a:prstGeom prst="rect">
            <a:avLst/>
          </a:prstGeom>
        </p:spPr>
        <p:txBody>
          <a:bodyPr anchor="b" anchorCtr="0">
            <a:noAutofit/>
          </a:bodyPr>
          <a:lstStyle>
            <a:lvl1pPr algn="l">
              <a:defRPr sz="4867">
                <a:solidFill>
                  <a:schemeClr val="tx1"/>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12159" y="3752768"/>
            <a:ext cx="7922063" cy="1655762"/>
          </a:xfrm>
          <a:prstGeom prst="rect">
            <a:avLst/>
          </a:prstGeom>
        </p:spPr>
        <p:txBody>
          <a:bodyPr anchor="t" anchorCtr="0"/>
          <a:lstStyle>
            <a:lvl1pPr marL="0" indent="0" algn="l">
              <a:buNone/>
              <a:defRPr sz="2751" b="0" i="0">
                <a:solidFill>
                  <a:schemeClr val="tx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9" name="Text Placeholder Logo">
            <a:extLst>
              <a:ext uri="{FF2B5EF4-FFF2-40B4-BE49-F238E27FC236}">
                <a16:creationId xmlns:a16="http://schemas.microsoft.com/office/drawing/2014/main" id="{10B5A285-6811-46A9-8294-A93C922E6106}"/>
              </a:ext>
            </a:extLst>
          </p:cNvPr>
          <p:cNvSpPr>
            <a:spLocks noGrp="1" noChangeAspect="1"/>
          </p:cNvSpPr>
          <p:nvPr>
            <p:ph type="body" sz="quarter" idx="14" hasCustomPrompt="1"/>
          </p:nvPr>
        </p:nvSpPr>
        <p:spPr>
          <a:xfrm>
            <a:off x="396103" y="392400"/>
            <a:ext cx="1711504" cy="7920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3897569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78c44fa-5756-4823-8365-c043e43dd550">
    <p:spTree>
      <p:nvGrpSpPr>
        <p:cNvPr id="1" name=""/>
        <p:cNvGrpSpPr/>
        <p:nvPr/>
      </p:nvGrpSpPr>
      <p:grpSpPr>
        <a:xfrm>
          <a:off x="0" y="0"/>
          <a:ext cx="0" cy="0"/>
          <a:chOff x="0" y="0"/>
          <a:chExt cx="0" cy="0"/>
        </a:xfrm>
      </p:grpSpPr>
      <p:sp>
        <p:nvSpPr>
          <p:cNvPr id="7" name="Picture Placeholder 19">
            <a:extLst>
              <a:ext uri="{FF2B5EF4-FFF2-40B4-BE49-F238E27FC236}">
                <a16:creationId xmlns:a16="http://schemas.microsoft.com/office/drawing/2014/main" id="{4935726C-916D-E54C-6F40-504B5142B54F}"/>
              </a:ext>
            </a:extLst>
          </p:cNvPr>
          <p:cNvSpPr>
            <a:spLocks noGrp="1"/>
          </p:cNvSpPr>
          <p:nvPr>
            <p:ph type="pic" sz="quarter" idx="10" hasCustomPrompt="1"/>
          </p:nvPr>
        </p:nvSpPr>
        <p:spPr>
          <a:xfrm>
            <a:off x="0" y="0"/>
            <a:ext cx="12196376" cy="6858000"/>
          </a:xfrm>
          <a:prstGeom prst="rect">
            <a:avLst/>
          </a:prstGeom>
          <a:solidFill>
            <a:schemeClr val="bg1">
              <a:lumMod val="95000"/>
            </a:schemeClr>
          </a:solidFill>
        </p:spPr>
        <p:txBody>
          <a:bodyPr wrap="square" lIns="72000" tIns="72000" bIns="72000" anchor="b" anchorCtr="0">
            <a:noAutofit/>
          </a:bodyPr>
          <a:lstStyle>
            <a:lvl1pPr marL="0" indent="0" algn="l">
              <a:buNone/>
              <a:defRPr sz="1600"/>
            </a:lvl1pPr>
          </a:lstStyle>
          <a:p>
            <a:r>
              <a:rPr lang="da-DK" dirty="0"/>
              <a:t>Klik på rammen og indsæt mørkt billede via Fotos og logos</a:t>
            </a:r>
          </a:p>
        </p:txBody>
      </p:sp>
      <p:sp>
        <p:nvSpPr>
          <p:cNvPr id="2" name="Title 1"/>
          <p:cNvSpPr>
            <a:spLocks noGrp="1"/>
          </p:cNvSpPr>
          <p:nvPr>
            <p:ph type="ctrTitle" hasCustomPrompt="1"/>
          </p:nvPr>
        </p:nvSpPr>
        <p:spPr>
          <a:xfrm>
            <a:off x="2502263" y="1582738"/>
            <a:ext cx="7187472" cy="1320404"/>
          </a:xfrm>
          <a:prstGeom prst="rect">
            <a:avLst/>
          </a:prstGeom>
        </p:spPr>
        <p:txBody>
          <a:bodyPr anchor="b" anchorCtr="0">
            <a:noAutofit/>
          </a:bodyPr>
          <a:lstStyle>
            <a:lvl1pPr algn="ctr">
              <a:defRPr sz="4867">
                <a:solidFill>
                  <a:schemeClr val="bg1"/>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2502263" y="3047918"/>
            <a:ext cx="7187472" cy="1655762"/>
          </a:xfrm>
          <a:prstGeom prst="rect">
            <a:avLst/>
          </a:prstGeom>
        </p:spPr>
        <p:txBody>
          <a:bodyPr anchor="t" anchorCtr="0"/>
          <a:lstStyle>
            <a:lvl1pPr marL="0" indent="0" algn="ctr">
              <a:buNone/>
              <a:defRPr sz="2751" b="0" i="0">
                <a:solidFill>
                  <a:schemeClr val="bg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9" name="Text Placeholder Logo">
            <a:extLst>
              <a:ext uri="{FF2B5EF4-FFF2-40B4-BE49-F238E27FC236}">
                <a16:creationId xmlns:a16="http://schemas.microsoft.com/office/drawing/2014/main" id="{10B5A285-6811-46A9-8294-A93C922E6106}"/>
              </a:ext>
            </a:extLst>
          </p:cNvPr>
          <p:cNvSpPr>
            <a:spLocks noGrp="1" noChangeAspect="1"/>
          </p:cNvSpPr>
          <p:nvPr>
            <p:ph type="body" sz="quarter" idx="14" hasCustomPrompt="1"/>
          </p:nvPr>
        </p:nvSpPr>
        <p:spPr>
          <a:xfrm>
            <a:off x="396103" y="392400"/>
            <a:ext cx="1711504" cy="7920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1022841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dhol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13DB-02D0-4EE1-8E0A-2A22007AA079}"/>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C663B336-2FCD-425E-B770-EB3F45541377}"/>
              </a:ext>
            </a:extLst>
          </p:cNvPr>
          <p:cNvSpPr>
            <a:spLocks noGrp="1"/>
          </p:cNvSpPr>
          <p:nvPr>
            <p:ph sz="quarter" idx="10" hasCustomPrompt="1"/>
          </p:nvPr>
        </p:nvSpPr>
        <p:spPr>
          <a:xfrm>
            <a:off x="612159" y="3038401"/>
            <a:ext cx="10854977" cy="33194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reeform: Shape 10">
            <a:extLst>
              <a:ext uri="{FF2B5EF4-FFF2-40B4-BE49-F238E27FC236}">
                <a16:creationId xmlns:a16="http://schemas.microsoft.com/office/drawing/2014/main" id="{12B11E1A-A49A-46E4-9478-93DEBEA2362F}"/>
              </a:ext>
            </a:extLst>
          </p:cNvPr>
          <p:cNvSpPr/>
          <p:nvPr userDrawn="1"/>
        </p:nvSpPr>
        <p:spPr>
          <a:xfrm>
            <a:off x="-1" y="1"/>
            <a:ext cx="12196242"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5" name="Picture 14">
            <a:extLst>
              <a:ext uri="{FF2B5EF4-FFF2-40B4-BE49-F238E27FC236}">
                <a16:creationId xmlns:a16="http://schemas.microsoft.com/office/drawing/2014/main" id="{4A712730-08F6-45E3-B3B9-D0CBCBDC86EC}"/>
              </a:ext>
            </a:extLst>
          </p:cNvPr>
          <p:cNvPicPr>
            <a:picLocks noChangeAspect="1"/>
          </p:cNvPicPr>
          <p:nvPr userDrawn="1"/>
        </p:nvPicPr>
        <p:blipFill>
          <a:blip r:embed="rId2"/>
          <a:stretch>
            <a:fillRect/>
          </a:stretch>
        </p:blipFill>
        <p:spPr>
          <a:xfrm>
            <a:off x="30480" y="68578"/>
            <a:ext cx="1813483" cy="1032482"/>
          </a:xfrm>
          <a:prstGeom prst="rect">
            <a:avLst/>
          </a:prstGeom>
        </p:spPr>
      </p:pic>
    </p:spTree>
    <p:extLst>
      <p:ext uri="{BB962C8B-B14F-4D97-AF65-F5344CB8AC3E}">
        <p14:creationId xmlns:p14="http://schemas.microsoft.com/office/powerpoint/2010/main" val="216455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23C-89AB-8DC4-6C1F-EFB3BE103947}"/>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D5997F7F-AB46-D651-A345-4A62E327BA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2772DFCA-E7D9-F2A4-738F-DE98738AE33C}"/>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6A3E28EB-5F56-97A9-F791-3009055629D3}"/>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57184F0-4E75-85BF-A33B-BE2799F351ED}"/>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396129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F82D-4416-44B4-D36E-1480FB44F3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2AF6C7C9-5DCB-FBE7-61CF-7209C8A99E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DB8596-1AE5-824A-4CEF-8E035DB040E9}"/>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57DFC11F-0E30-56E0-CBE1-8E6A4DD11B1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0884D017-B713-D175-47DF-436F7B1DFD7C}"/>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1450988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6E6B-EC40-62C2-FF44-D8ABA9790D96}"/>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8DD74900-1ADD-D66E-612E-DEB67B96B1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2E3BC166-E78A-C91B-7882-45B36D3156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1FCB9220-1550-1E50-3E64-53792DD77CC1}"/>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6" name="Footer Placeholder 5">
            <a:extLst>
              <a:ext uri="{FF2B5EF4-FFF2-40B4-BE49-F238E27FC236}">
                <a16:creationId xmlns:a16="http://schemas.microsoft.com/office/drawing/2014/main" id="{2D5578A6-57E3-D84E-54B3-B1B350CE426C}"/>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C6B28C50-A2D6-3BE2-F6F8-0922F6073B33}"/>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96302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B701-8478-9413-6119-6A5F3E74D476}"/>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11A1ED6C-22C3-B27C-5DB0-EEE7FE975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03A4AC-A884-3B2D-564B-64C77A6449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046D2C5C-BAF0-2482-6AAA-B1F769D50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D7DAF6-A5C2-D93D-A6ED-9BD9E85F08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987E1B03-F997-0F8E-762B-15C0242132E7}"/>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8" name="Footer Placeholder 7">
            <a:extLst>
              <a:ext uri="{FF2B5EF4-FFF2-40B4-BE49-F238E27FC236}">
                <a16:creationId xmlns:a16="http://schemas.microsoft.com/office/drawing/2014/main" id="{7C6654EC-22D7-9035-CF32-B2627971525E}"/>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B748DFF-508F-6EA5-4FB4-0B1F64078E20}"/>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176231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CC2A-F613-D50F-42EF-806FC331EB07}"/>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24FF39F3-2991-12DC-9D44-34A15EFCCB65}"/>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4" name="Footer Placeholder 3">
            <a:extLst>
              <a:ext uri="{FF2B5EF4-FFF2-40B4-BE49-F238E27FC236}">
                <a16:creationId xmlns:a16="http://schemas.microsoft.com/office/drawing/2014/main" id="{B4E550BA-5F24-2DB5-0749-32E20FB07578}"/>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F6984352-80E1-D7D8-7BEB-679BADA757AA}"/>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3111246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5A122F-078F-28FA-2232-CC972D053807}"/>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3" name="Footer Placeholder 2">
            <a:extLst>
              <a:ext uri="{FF2B5EF4-FFF2-40B4-BE49-F238E27FC236}">
                <a16:creationId xmlns:a16="http://schemas.microsoft.com/office/drawing/2014/main" id="{BCF98C0B-1423-2178-4913-12B6DE7A9206}"/>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5B532E17-2012-8CB1-FC21-55DCF4E92E43}"/>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17361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D6AF-77A0-86B4-646E-C3932DE43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380204C3-A5F3-360F-0BBD-A4BE42FDC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0AF04504-03E6-ACB9-1BF3-ECB8E157F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34D14-C3F5-75F2-3924-128B5140A05C}"/>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6" name="Footer Placeholder 5">
            <a:extLst>
              <a:ext uri="{FF2B5EF4-FFF2-40B4-BE49-F238E27FC236}">
                <a16:creationId xmlns:a16="http://schemas.microsoft.com/office/drawing/2014/main" id="{42330AC4-9157-C2E7-188D-9BE6E9AA8B05}"/>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CB50CD14-00CD-7947-DBEF-2FDD78131BC3}"/>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22372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6A9F-91DC-77F4-B5B5-D61238367B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21BB53AC-B546-1AB0-6CD7-0575754194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9A6E95D9-C111-FD2D-FE5D-85956F174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2A1AA-2FE1-1CF6-7282-6F7CE83F58A9}"/>
              </a:ext>
            </a:extLst>
          </p:cNvPr>
          <p:cNvSpPr>
            <a:spLocks noGrp="1"/>
          </p:cNvSpPr>
          <p:nvPr>
            <p:ph type="dt" sz="half" idx="10"/>
          </p:nvPr>
        </p:nvSpPr>
        <p:spPr/>
        <p:txBody>
          <a:bodyPr/>
          <a:lstStyle/>
          <a:p>
            <a:fld id="{EEAAEB47-F6C3-439B-B302-A36C5E9184E0}" type="datetimeFigureOut">
              <a:rPr lang="da-DK" smtClean="0"/>
              <a:t>01-11-2022</a:t>
            </a:fld>
            <a:endParaRPr lang="da-DK"/>
          </a:p>
        </p:txBody>
      </p:sp>
      <p:sp>
        <p:nvSpPr>
          <p:cNvPr id="6" name="Footer Placeholder 5">
            <a:extLst>
              <a:ext uri="{FF2B5EF4-FFF2-40B4-BE49-F238E27FC236}">
                <a16:creationId xmlns:a16="http://schemas.microsoft.com/office/drawing/2014/main" id="{28A82785-0659-46A9-5F52-2065F7057E83}"/>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CC77E0D4-7F7F-AB3D-D424-50A80876BEA9}"/>
              </a:ext>
            </a:extLst>
          </p:cNvPr>
          <p:cNvSpPr>
            <a:spLocks noGrp="1"/>
          </p:cNvSpPr>
          <p:nvPr>
            <p:ph type="sldNum" sz="quarter" idx="12"/>
          </p:nvPr>
        </p:nvSpPr>
        <p:spPr/>
        <p:txBody>
          <a:bodyPr/>
          <a:lstStyle/>
          <a:p>
            <a:fld id="{5F5087E4-FF75-44E7-9F57-907A688F0794}" type="slidenum">
              <a:rPr lang="da-DK" smtClean="0"/>
              <a:t>‹#›</a:t>
            </a:fld>
            <a:endParaRPr lang="da-DK"/>
          </a:p>
        </p:txBody>
      </p:sp>
    </p:spTree>
    <p:extLst>
      <p:ext uri="{BB962C8B-B14F-4D97-AF65-F5344CB8AC3E}">
        <p14:creationId xmlns:p14="http://schemas.microsoft.com/office/powerpoint/2010/main" val="307907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CA4325-B322-D52B-DDBB-B39A9D05A3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4273C6D5-ED85-B0B4-F695-DE0459BFC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7C7B4F5D-17FE-9EAB-B52B-18B99910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AEB47-F6C3-439B-B302-A36C5E9184E0}" type="datetimeFigureOut">
              <a:rPr lang="da-DK" smtClean="0"/>
              <a:t>01-11-2022</a:t>
            </a:fld>
            <a:endParaRPr lang="da-DK"/>
          </a:p>
        </p:txBody>
      </p:sp>
      <p:sp>
        <p:nvSpPr>
          <p:cNvPr id="5" name="Footer Placeholder 4">
            <a:extLst>
              <a:ext uri="{FF2B5EF4-FFF2-40B4-BE49-F238E27FC236}">
                <a16:creationId xmlns:a16="http://schemas.microsoft.com/office/drawing/2014/main" id="{3F0E6E04-5CEF-D622-0B53-F201637F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CD905237-4BB0-4D29-F283-2E82EC8A19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087E4-FF75-44E7-9F57-907A688F0794}" type="slidenum">
              <a:rPr lang="da-DK" smtClean="0"/>
              <a:t>‹#›</a:t>
            </a:fld>
            <a:endParaRPr lang="da-DK"/>
          </a:p>
        </p:txBody>
      </p:sp>
    </p:spTree>
    <p:extLst>
      <p:ext uri="{BB962C8B-B14F-4D97-AF65-F5344CB8AC3E}">
        <p14:creationId xmlns:p14="http://schemas.microsoft.com/office/powerpoint/2010/main" val="714398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1.xml"/><Relationship Id="rId1" Type="http://schemas.openxmlformats.org/officeDocument/2006/relationships/customXml" Target="../../customXml/item2.xml"/><Relationship Id="rId5" Type="http://schemas.openxmlformats.org/officeDocument/2006/relationships/image" Target="../media/image7.png"/><Relationship Id="rId4" Type="http://schemas.openxmlformats.org/officeDocument/2006/relationships/image" Target="../media/image6.bin"/></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diagramLayout" Target="../diagrams/layout1.xml"/><Relationship Id="rId7" Type="http://schemas.openxmlformats.org/officeDocument/2006/relationships/image" Target="../media/image29.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33.png"/><Relationship Id="rId5" Type="http://schemas.openxmlformats.org/officeDocument/2006/relationships/diagramColors" Target="../diagrams/colors1.xml"/><Relationship Id="rId10" Type="http://schemas.openxmlformats.org/officeDocument/2006/relationships/image" Target="../media/image32.png"/><Relationship Id="rId4" Type="http://schemas.openxmlformats.org/officeDocument/2006/relationships/diagramQuickStyle" Target="../diagrams/quickStyle1.xml"/><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4.xml"/><Relationship Id="rId1" Type="http://schemas.openxmlformats.org/officeDocument/2006/relationships/customXml" Target="../../customXml/item3.xml"/><Relationship Id="rId4" Type="http://schemas.openxmlformats.org/officeDocument/2006/relationships/image" Target="../media/image9.bin"/></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tanding in front of a brick building with a large ivy covered wall&#10;&#10;Description automatically generated with low confidence">
            <a:extLst>
              <a:ext uri="{FF2B5EF4-FFF2-40B4-BE49-F238E27FC236}">
                <a16:creationId xmlns:a16="http://schemas.microsoft.com/office/drawing/2014/main" id="{33A0D9C1-95F5-B3D9-187A-9F59E4A6582D}"/>
              </a:ext>
            </a:extLst>
          </p:cNvPr>
          <p:cNvPicPr>
            <a:picLocks noGrp="1" noChangeAspect="1"/>
          </p:cNvPicPr>
          <p:nvPr>
            <p:ph type="pic" sz="quarter" idx="10"/>
          </p:nvPr>
        </p:nvPicPr>
        <p:blipFill rotWithShape="1">
          <a:blip r:embed="rId4" cstate="screen">
            <a:alphaModFix/>
            <a:extLst>
              <a:ext uri="{28A0092B-C50C-407E-A947-70E740481C1C}">
                <a14:useLocalDpi xmlns:a14="http://schemas.microsoft.com/office/drawing/2010/main"/>
              </a:ext>
            </a:extLst>
          </a:blip>
          <a:srcRect l="43" r="43"/>
          <a:stretch/>
        </p:blipFill>
        <p:spPr>
          <a:prstGeom prst="rect">
            <a:avLst/>
          </a:prstGeom>
        </p:spPr>
      </p:pic>
      <p:sp>
        <p:nvSpPr>
          <p:cNvPr id="11" name="Rectangle 10">
            <a:extLst>
              <a:ext uri="{FF2B5EF4-FFF2-40B4-BE49-F238E27FC236}">
                <a16:creationId xmlns:a16="http://schemas.microsoft.com/office/drawing/2014/main" id="{380A28B0-F79C-0CB5-51C2-EBB42378A0A9}"/>
              </a:ext>
            </a:extLst>
          </p:cNvPr>
          <p:cNvSpPr/>
          <p:nvPr/>
        </p:nvSpPr>
        <p:spPr>
          <a:xfrm>
            <a:off x="1588" y="-767"/>
            <a:ext cx="12188825" cy="6617668"/>
          </a:xfrm>
          <a:prstGeom prst="rect">
            <a:avLst/>
          </a:prstGeom>
          <a:gradFill flip="none" rotWithShape="1">
            <a:gsLst>
              <a:gs pos="49000">
                <a:schemeClr val="accent4">
                  <a:alpha val="0"/>
                  <a:lumMod val="100000"/>
                </a:schemeClr>
              </a:gs>
              <a:gs pos="10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7527">
              <a:defRPr/>
            </a:pPr>
            <a:endParaRPr lang="da-DK" sz="1905" dirty="0" err="1">
              <a:solidFill>
                <a:srgbClr val="FFFFFF"/>
              </a:solidFill>
              <a:latin typeface="Open Sans"/>
            </a:endParaRPr>
          </a:p>
        </p:txBody>
      </p:sp>
      <p:sp>
        <p:nvSpPr>
          <p:cNvPr id="3" name="Title 2">
            <a:extLst>
              <a:ext uri="{FF2B5EF4-FFF2-40B4-BE49-F238E27FC236}">
                <a16:creationId xmlns:a16="http://schemas.microsoft.com/office/drawing/2014/main" id="{AF7C1A64-A563-BE1A-7581-852C0BADFE6E}"/>
              </a:ext>
            </a:extLst>
          </p:cNvPr>
          <p:cNvSpPr>
            <a:spLocks noGrp="1"/>
          </p:cNvSpPr>
          <p:nvPr>
            <p:ph type="ctrTitle"/>
          </p:nvPr>
        </p:nvSpPr>
        <p:spPr>
          <a:xfrm>
            <a:off x="1588" y="925200"/>
            <a:ext cx="10656000" cy="1493572"/>
          </a:xfrm>
        </p:spPr>
        <p:txBody>
          <a:bodyPr anchor="t" anchorCtr="0"/>
          <a:lstStyle/>
          <a:p>
            <a:pPr algn="r" defTabSz="914130">
              <a:defRPr/>
            </a:pPr>
            <a: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FØDEVARER</a:t>
            </a:r>
            <a:b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MATERIALER</a:t>
            </a:r>
            <a:b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ENERGI</a:t>
            </a:r>
            <a:b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br>
              <a:rPr lang="da-DK" sz="5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da-DK" sz="5400" b="1" dirty="0">
                <a:solidFill>
                  <a:srgbClr val="FFFFFF"/>
                </a:solidFill>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…FOR EN BEDRE FREMTID</a:t>
            </a:r>
          </a:p>
        </p:txBody>
      </p:sp>
      <p:sp>
        <p:nvSpPr>
          <p:cNvPr id="13" name="Text Placeholder 12">
            <a:extLst>
              <a:ext uri="{FF2B5EF4-FFF2-40B4-BE49-F238E27FC236}">
                <a16:creationId xmlns:a16="http://schemas.microsoft.com/office/drawing/2014/main" id="{BA664308-0A60-F2A0-B7D6-B7B3B6280727}"/>
              </a:ext>
            </a:extLst>
          </p:cNvPr>
          <p:cNvSpPr>
            <a:spLocks noGrp="1"/>
          </p:cNvSpPr>
          <p:nvPr>
            <p:ph type="body" sz="quarter" idx="14"/>
          </p:nvPr>
        </p:nvSpPr>
        <p:spPr/>
        <p:txBody>
          <a:bodyPr/>
          <a:lstStyle/>
          <a:p>
            <a:endParaRPr lang="da-DK" dirty="0"/>
          </a:p>
        </p:txBody>
      </p:sp>
      <p:sp>
        <p:nvSpPr>
          <p:cNvPr id="14" name="TemplafyLockedShape" descr="TemplafyLockedShape"/>
          <p:cNvSpPr>
            <a:spLocks noGrp="1" noSelect="1" noRot="1" noChangeAspect="1" noMove="1" noResize="1" noEditPoints="1" noAdjustHandles="1" noChangeArrowheads="1" noChangeShapeType="1" noTextEdit="1"/>
          </p:cNvSpPr>
          <p:nvPr/>
        </p:nvSpPr>
        <p:spPr>
          <a:xfrm>
            <a:off x="-1826736" y="-1828324"/>
            <a:ext cx="15845473" cy="10514648"/>
          </a:xfrm>
          <a:prstGeom prst="rect">
            <a:avLst/>
          </a:prstGeom>
          <a:solidFill>
            <a:schemeClr val="bg1">
              <a:shade val="50000"/>
              <a:alpha val="0"/>
            </a:schemeClr>
          </a:solidFill>
          <a:ln>
            <a:noFill/>
          </a:ln>
        </p:spPr>
        <p:style>
          <a:lnRef idx="2">
            <a:schemeClr val="bg1">
              <a:shade val="50000"/>
              <a:alpha val="0"/>
            </a:schemeClr>
          </a:lnRef>
          <a:fillRef idx="1">
            <a:schemeClr val="bg1">
              <a:shade val="50000"/>
              <a:alpha val="0"/>
            </a:schemeClr>
          </a:fillRef>
          <a:effectRef idx="0">
            <a:schemeClr val="bg1">
              <a:shade val="50000"/>
              <a:alpha val="0"/>
            </a:schemeClr>
          </a:effectRef>
          <a:fontRef idx="minor">
            <a:schemeClr val="bg1">
              <a:shade val="50000"/>
              <a:alpha val="0"/>
            </a:schemeClr>
          </a:fontRef>
        </p:style>
      </p:sp>
      <p:sp>
        <p:nvSpPr>
          <p:cNvPr id="15" name="TemplafyLockedNotificationShape" descr="TemplafyLockedNotificationShape"/>
          <p:cNvSpPr>
            <a:spLocks noGrp="1" noSelect="1" noRot="1" noChangeAspect="1" noMove="1" noResize="1" noEditPoints="1" noAdjustHandles="1" noChangeArrowheads="1" noChangeShapeType="1" noTextEdit="1"/>
          </p:cNvSpPr>
          <p:nvPr/>
        </p:nvSpPr>
        <p:spPr>
          <a:xfrm>
            <a:off x="-150772" y="-152360"/>
            <a:ext cx="12493546" cy="7162721"/>
          </a:xfrm>
          <a:prstGeom prst="rect">
            <a:avLst/>
          </a:prstGeom>
          <a:solidFill>
            <a:schemeClr val="bg1">
              <a:shade val="50000"/>
              <a:alpha val="0"/>
            </a:schemeClr>
          </a:solidFill>
          <a:ln>
            <a:solidFill>
              <a:schemeClr val="dk1"/>
            </a:solidFill>
            <a:prstDash val="solid"/>
          </a:ln>
        </p:spPr>
        <p:style>
          <a:lnRef idx="2">
            <a:schemeClr val="accent1"/>
          </a:lnRef>
          <a:fillRef idx="1">
            <a:schemeClr val="bg1">
              <a:shade val="50000"/>
              <a:alpha val="0"/>
            </a:schemeClr>
          </a:fillRef>
          <a:effectRef idx="0">
            <a:schemeClr val="bg1">
              <a:shade val="50000"/>
              <a:alpha val="0"/>
            </a:schemeClr>
          </a:effectRef>
          <a:fontRef idx="minor">
            <a:schemeClr val="bg1">
              <a:shade val="50000"/>
              <a:alpha val="0"/>
            </a:schemeClr>
          </a:fontRef>
        </p:style>
      </p:sp>
      <p:pic>
        <p:nvPicPr>
          <p:cNvPr id="7" name="TemplafyLockIcon" descr="TemplafyLockIcon"/>
          <p:cNvPicPr>
            <a:picLocks noGrp="1" noSelect="1" noRot="1" noChangeAspect="1" noMove="1" noResize="1" noEditPoints="1" noAdjustHandles="1" noChangeArrowheads="1" noChangeShapeType="1"/>
          </p:cNvPicPr>
          <p:nvPr/>
        </p:nvPicPr>
        <p:blipFill>
          <a:blip r:embed="rId5">
            <a:extLst>
              <a:ext uri="{28A0092B-C50C-407E-A947-70E740481C1C}">
                <a14:useLocalDpi xmlns:a14="http://schemas.microsoft.com/office/drawing/2010/main" val="0"/>
              </a:ext>
            </a:extLst>
          </a:blip>
          <a:stretch>
            <a:fillRect/>
          </a:stretch>
        </p:blipFill>
        <p:spPr>
          <a:xfrm>
            <a:off x="-144742" y="-441844"/>
            <a:ext cx="115000" cy="160000"/>
          </a:xfrm>
          <a:prstGeom prst="rect">
            <a:avLst/>
          </a:prstGeom>
        </p:spPr>
      </p:pic>
      <p:sp>
        <p:nvSpPr>
          <p:cNvPr id="16" name="TemplafyLockedShapeText" descr="TemplafyLockedShapeText"/>
          <p:cNvSpPr txBox="1">
            <a:spLocks noGrp="1" noSelect="1" noRot="1" noChangeAspect="1" noMove="1" noResize="1" noEditPoints="1" noAdjustHandles="1" noChangeArrowheads="1" noChangeShapeType="1" noTextEdit="1"/>
          </p:cNvSpPr>
          <p:nvPr/>
        </p:nvSpPr>
        <p:spPr>
          <a:xfrm>
            <a:off x="-13648" y="-495170"/>
            <a:ext cx="4116833" cy="292388"/>
          </a:xfrm>
          <a:prstGeom prst="rect">
            <a:avLst/>
          </a:prstGeom>
          <a:noFill/>
        </p:spPr>
        <p:txBody>
          <a:bodyPr wrap="none" rtlCol="0">
            <a:spAutoFit/>
          </a:bodyPr>
          <a:lstStyle/>
          <a:p>
            <a:r>
              <a:rPr sz="1300">
                <a:solidFill>
                  <a:srgbClr val="494B4F"/>
                </a:solidFill>
                <a:latin typeface="Nirmala UI" panose="020B0502040204020203" pitchFamily="34" charset="0"/>
                <a:cs typeface="Nirmala UI" panose="020B0502040204020203" pitchFamily="34" charset="0"/>
              </a:rPr>
              <a:t>This slide is locked by your administrator. Do not edit.</a:t>
            </a:r>
          </a:p>
        </p:txBody>
      </p:sp>
    </p:spTree>
    <p:custDataLst>
      <p:custData r:id="rId1"/>
      <p:custData r:id="rId2"/>
    </p:custDataLst>
    <p:extLst>
      <p:ext uri="{BB962C8B-B14F-4D97-AF65-F5344CB8AC3E}">
        <p14:creationId xmlns:p14="http://schemas.microsoft.com/office/powerpoint/2010/main" val="314622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FD75C3-894C-0445-E6F9-96EF699168D5}"/>
              </a:ext>
            </a:extLst>
          </p:cNvPr>
          <p:cNvSpPr txBox="1"/>
          <p:nvPr/>
        </p:nvSpPr>
        <p:spPr>
          <a:xfrm>
            <a:off x="914398" y="1243542"/>
            <a:ext cx="7889968" cy="3785652"/>
          </a:xfrm>
          <a:prstGeom prst="rect">
            <a:avLst/>
          </a:prstGeom>
          <a:noFill/>
        </p:spPr>
        <p:txBody>
          <a:bodyPr wrap="square">
            <a:spAutoFit/>
          </a:bodyPr>
          <a:lstStyle/>
          <a:p>
            <a:r>
              <a:rPr lang="da-DK" sz="2400" dirty="0">
                <a:solidFill>
                  <a:srgbClr val="2E2E2E"/>
                </a:solidFill>
                <a:latin typeface="NexusSerif"/>
              </a:rPr>
              <a:t>Anvendelser</a:t>
            </a:r>
          </a:p>
          <a:p>
            <a:endParaRPr lang="da-DK" sz="2400" dirty="0">
              <a:solidFill>
                <a:srgbClr val="2E2E2E"/>
              </a:solidFill>
              <a:latin typeface="NexusSerif"/>
            </a:endParaRPr>
          </a:p>
          <a:p>
            <a:pPr marL="342900" indent="-342900">
              <a:buFontTx/>
              <a:buChar char="-"/>
            </a:pPr>
            <a:r>
              <a:rPr lang="da-DK" sz="2400" dirty="0">
                <a:solidFill>
                  <a:srgbClr val="2E2E2E"/>
                </a:solidFill>
                <a:latin typeface="NexusSerif"/>
              </a:rPr>
              <a:t>Ernæringsmæssigt (protein indhold, 45% to 65% protein)</a:t>
            </a:r>
          </a:p>
          <a:p>
            <a:pPr marL="342900" indent="-342900">
              <a:buFontTx/>
              <a:buChar char="-"/>
            </a:pPr>
            <a:r>
              <a:rPr lang="da-DK" sz="2400" dirty="0">
                <a:solidFill>
                  <a:srgbClr val="2E2E2E"/>
                </a:solidFill>
                <a:latin typeface="NexusSerif"/>
              </a:rPr>
              <a:t>Smag (umami)</a:t>
            </a:r>
          </a:p>
          <a:p>
            <a:pPr marL="342900" indent="-342900">
              <a:buFontTx/>
              <a:buChar char="-"/>
            </a:pPr>
            <a:r>
              <a:rPr lang="da-DK" sz="2400" dirty="0">
                <a:solidFill>
                  <a:srgbClr val="2E2E2E"/>
                </a:solidFill>
                <a:latin typeface="NexusSerif"/>
              </a:rPr>
              <a:t>Tekstur</a:t>
            </a:r>
          </a:p>
          <a:p>
            <a:pPr marL="800100" lvl="1" indent="-342900">
              <a:buFontTx/>
              <a:buChar char="-"/>
            </a:pPr>
            <a:r>
              <a:rPr lang="da-DK" sz="2400" dirty="0">
                <a:solidFill>
                  <a:srgbClr val="2E2E2E"/>
                </a:solidFill>
                <a:latin typeface="NexusSerif"/>
              </a:rPr>
              <a:t>Hyferne giver ‘kød-agtig’-fiberstruktur</a:t>
            </a:r>
          </a:p>
          <a:p>
            <a:pPr marL="342900" indent="-342900">
              <a:buFontTx/>
              <a:buChar char="-"/>
            </a:pPr>
            <a:r>
              <a:rPr lang="da-DK" sz="2400" dirty="0">
                <a:solidFill>
                  <a:srgbClr val="2E2E2E"/>
                </a:solidFill>
                <a:latin typeface="NexusSerif"/>
              </a:rPr>
              <a:t>Myceliedækkede bønner (</a:t>
            </a:r>
            <a:r>
              <a:rPr lang="da-DK" sz="2400" dirty="0" err="1">
                <a:solidFill>
                  <a:srgbClr val="2E2E2E"/>
                </a:solidFill>
                <a:latin typeface="NexusSerif"/>
              </a:rPr>
              <a:t>tempeh</a:t>
            </a:r>
            <a:r>
              <a:rPr lang="da-DK" sz="2400" dirty="0">
                <a:solidFill>
                  <a:srgbClr val="2E2E2E"/>
                </a:solidFill>
                <a:latin typeface="NexusSerif"/>
              </a:rPr>
              <a:t>)</a:t>
            </a:r>
          </a:p>
          <a:p>
            <a:pPr marL="800100" lvl="1" indent="-342900">
              <a:buFontTx/>
              <a:buChar char="-"/>
            </a:pPr>
            <a:r>
              <a:rPr lang="da-DK" sz="2400" dirty="0">
                <a:solidFill>
                  <a:srgbClr val="2E2E2E"/>
                </a:solidFill>
                <a:latin typeface="NexusSerif"/>
              </a:rPr>
              <a:t>Konvertering af produkter</a:t>
            </a:r>
          </a:p>
          <a:p>
            <a:pPr marL="1257300" lvl="2" indent="-342900">
              <a:buFontTx/>
              <a:buChar char="-"/>
            </a:pPr>
            <a:r>
              <a:rPr lang="da-DK" sz="2400" dirty="0">
                <a:solidFill>
                  <a:srgbClr val="2E2E2E"/>
                </a:solidFill>
                <a:latin typeface="NexusSerif"/>
              </a:rPr>
              <a:t>Smag og næringsstoffer</a:t>
            </a:r>
          </a:p>
          <a:p>
            <a:pPr marL="342900" indent="-342900">
              <a:buFontTx/>
              <a:buChar char="-"/>
            </a:pPr>
            <a:endParaRPr lang="da-DK" sz="2400" dirty="0"/>
          </a:p>
        </p:txBody>
      </p:sp>
      <p:pic>
        <p:nvPicPr>
          <p:cNvPr id="12" name="Picture 6" descr="The history of mycoprotein | The history of mycoprotein Fungi-based  Alternative Protein for the Food Industry | Mycoprotein | Sweden">
            <a:extLst>
              <a:ext uri="{FF2B5EF4-FFF2-40B4-BE49-F238E27FC236}">
                <a16:creationId xmlns:a16="http://schemas.microsoft.com/office/drawing/2014/main" id="{6B581576-3311-96C4-0775-A9D4E648C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98" r="-2" b="-2"/>
          <a:stretch/>
        </p:blipFill>
        <p:spPr bwMode="auto">
          <a:xfrm>
            <a:off x="7567748" y="0"/>
            <a:ext cx="4624252" cy="2120929"/>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2481943" cy="553998"/>
          </a:xfrm>
          <a:prstGeom prst="rect">
            <a:avLst/>
          </a:prstGeom>
          <a:noFill/>
        </p:spPr>
        <p:txBody>
          <a:bodyPr wrap="square">
            <a:spAutoFit/>
          </a:bodyPr>
          <a:lstStyle/>
          <a:p>
            <a:r>
              <a:rPr lang="en-US" sz="3000" b="1" i="0" dirty="0">
                <a:solidFill>
                  <a:srgbClr val="2E2E2E"/>
                </a:solidFill>
                <a:effectLst/>
                <a:latin typeface="NexusSerif"/>
              </a:rPr>
              <a:t>Mycoprotein</a:t>
            </a:r>
            <a:endParaRPr lang="da-DK" sz="3000" b="1" dirty="0"/>
          </a:p>
        </p:txBody>
      </p:sp>
      <p:pic>
        <p:nvPicPr>
          <p:cNvPr id="11266" name="Picture 2" descr="A picture containing food, indoor, pastry, pan&#10;&#10;Description automatically generated">
            <a:extLst>
              <a:ext uri="{FF2B5EF4-FFF2-40B4-BE49-F238E27FC236}">
                <a16:creationId xmlns:a16="http://schemas.microsoft.com/office/drawing/2014/main" id="{E76673A0-EA37-4BA6-8ABF-964D1C22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504" y="4510238"/>
            <a:ext cx="3941625" cy="220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38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fficeArt object">
            <a:extLst>
              <a:ext uri="{FF2B5EF4-FFF2-40B4-BE49-F238E27FC236}">
                <a16:creationId xmlns:a16="http://schemas.microsoft.com/office/drawing/2014/main" id="{27CA26A4-76F7-7094-D97C-62F58F87A5D6}"/>
              </a:ext>
            </a:extLst>
          </p:cNvPr>
          <p:cNvPicPr/>
          <p:nvPr/>
        </p:nvPicPr>
        <p:blipFill>
          <a:blip r:embed="rId2"/>
          <a:srcRect t="17278" b="17278"/>
          <a:stretch>
            <a:fillRect/>
          </a:stretch>
        </p:blipFill>
        <p:spPr>
          <a:xfrm>
            <a:off x="3969142" y="1342941"/>
            <a:ext cx="2248383" cy="1474843"/>
          </a:xfrm>
          <a:prstGeom prst="rect">
            <a:avLst/>
          </a:prstGeom>
          <a:ln w="12700" cap="flat">
            <a:noFill/>
            <a:miter lim="400000"/>
          </a:ln>
          <a:effectLst/>
        </p:spPr>
      </p:pic>
      <p:pic>
        <p:nvPicPr>
          <p:cNvPr id="6" name="Grafik 5" descr="Tilbage med massiv udfyldning">
            <a:extLst>
              <a:ext uri="{FF2B5EF4-FFF2-40B4-BE49-F238E27FC236}">
                <a16:creationId xmlns:a16="http://schemas.microsoft.com/office/drawing/2014/main" id="{F454D1B6-8FF2-BC9A-A8E4-51F2ABF5C9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998" y="4746395"/>
            <a:ext cx="918488" cy="896107"/>
          </a:xfrm>
          <a:prstGeom prst="rect">
            <a:avLst/>
          </a:prstGeom>
        </p:spPr>
      </p:pic>
      <p:sp>
        <p:nvSpPr>
          <p:cNvPr id="7" name="Tekstfelt 6">
            <a:extLst>
              <a:ext uri="{FF2B5EF4-FFF2-40B4-BE49-F238E27FC236}">
                <a16:creationId xmlns:a16="http://schemas.microsoft.com/office/drawing/2014/main" id="{99936CD9-1D24-E3EA-F2B1-F40E8D401329}"/>
              </a:ext>
            </a:extLst>
          </p:cNvPr>
          <p:cNvSpPr txBox="1"/>
          <p:nvPr/>
        </p:nvSpPr>
        <p:spPr>
          <a:xfrm>
            <a:off x="418011" y="5842914"/>
            <a:ext cx="972772" cy="361943"/>
          </a:xfrm>
          <a:prstGeom prst="rect">
            <a:avLst/>
          </a:prstGeom>
          <a:noFill/>
          <a:ln>
            <a:solidFill>
              <a:srgbClr val="0070C0"/>
            </a:solidFill>
          </a:ln>
        </p:spPr>
        <p:txBody>
          <a:bodyPr wrap="square" rtlCol="0">
            <a:spAutoFit/>
          </a:bodyPr>
          <a:lstStyle/>
          <a:p>
            <a:r>
              <a:rPr lang="da-DK" dirty="0" err="1"/>
              <a:t>Biomass</a:t>
            </a:r>
            <a:endParaRPr lang="da-DK" dirty="0"/>
          </a:p>
        </p:txBody>
      </p:sp>
      <p:sp>
        <p:nvSpPr>
          <p:cNvPr id="8" name="Tekstfelt 7">
            <a:extLst>
              <a:ext uri="{FF2B5EF4-FFF2-40B4-BE49-F238E27FC236}">
                <a16:creationId xmlns:a16="http://schemas.microsoft.com/office/drawing/2014/main" id="{D59E58A4-18C3-A455-2298-A7CA925A4340}"/>
              </a:ext>
            </a:extLst>
          </p:cNvPr>
          <p:cNvSpPr txBox="1"/>
          <p:nvPr/>
        </p:nvSpPr>
        <p:spPr>
          <a:xfrm>
            <a:off x="5819590" y="2309146"/>
            <a:ext cx="1076840" cy="361943"/>
          </a:xfrm>
          <a:prstGeom prst="rect">
            <a:avLst/>
          </a:prstGeom>
          <a:noFill/>
          <a:ln>
            <a:solidFill>
              <a:srgbClr val="0070C0"/>
            </a:solidFill>
          </a:ln>
        </p:spPr>
        <p:txBody>
          <a:bodyPr wrap="square" rtlCol="0">
            <a:spAutoFit/>
          </a:bodyPr>
          <a:lstStyle/>
          <a:p>
            <a:r>
              <a:rPr lang="da-DK" dirty="0"/>
              <a:t>Products</a:t>
            </a:r>
          </a:p>
        </p:txBody>
      </p:sp>
      <p:sp>
        <p:nvSpPr>
          <p:cNvPr id="9" name="Tekstfelt 8">
            <a:extLst>
              <a:ext uri="{FF2B5EF4-FFF2-40B4-BE49-F238E27FC236}">
                <a16:creationId xmlns:a16="http://schemas.microsoft.com/office/drawing/2014/main" id="{1669DC5C-157A-C6C2-131B-9B521F3D46D4}"/>
              </a:ext>
            </a:extLst>
          </p:cNvPr>
          <p:cNvSpPr txBox="1"/>
          <p:nvPr/>
        </p:nvSpPr>
        <p:spPr>
          <a:xfrm>
            <a:off x="3109167" y="2630510"/>
            <a:ext cx="1460720" cy="904859"/>
          </a:xfrm>
          <a:prstGeom prst="rect">
            <a:avLst/>
          </a:prstGeom>
          <a:noFill/>
          <a:ln>
            <a:solidFill>
              <a:srgbClr val="0070C0"/>
            </a:solidFill>
          </a:ln>
          <a:effectLst/>
        </p:spPr>
        <p:txBody>
          <a:bodyPr wrap="square" rtlCol="0">
            <a:spAutoFit/>
          </a:bodyPr>
          <a:lstStyle/>
          <a:p>
            <a:r>
              <a:rPr lang="da-DK" dirty="0"/>
              <a:t>Products</a:t>
            </a:r>
          </a:p>
          <a:p>
            <a:endParaRPr lang="da-DK" dirty="0"/>
          </a:p>
          <a:p>
            <a:r>
              <a:rPr lang="da-DK" dirty="0"/>
              <a:t>Side </a:t>
            </a:r>
            <a:r>
              <a:rPr lang="da-DK" dirty="0" err="1"/>
              <a:t>streams</a:t>
            </a:r>
            <a:endParaRPr lang="da-DK" dirty="0"/>
          </a:p>
        </p:txBody>
      </p:sp>
      <p:cxnSp>
        <p:nvCxnSpPr>
          <p:cNvPr id="11" name="Lige forbindelse 10">
            <a:extLst>
              <a:ext uri="{FF2B5EF4-FFF2-40B4-BE49-F238E27FC236}">
                <a16:creationId xmlns:a16="http://schemas.microsoft.com/office/drawing/2014/main" id="{456D7973-7CFE-8D59-1250-9A5BE987C8DF}"/>
              </a:ext>
            </a:extLst>
          </p:cNvPr>
          <p:cNvCxnSpPr>
            <a:cxnSpLocks/>
          </p:cNvCxnSpPr>
          <p:nvPr/>
        </p:nvCxnSpPr>
        <p:spPr>
          <a:xfrm flipV="1">
            <a:off x="3503654" y="1058713"/>
            <a:ext cx="9372" cy="1571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A23A50D6-EDFA-D48D-28EF-7B13A4ADB014}"/>
              </a:ext>
            </a:extLst>
          </p:cNvPr>
          <p:cNvCxnSpPr/>
          <p:nvPr/>
        </p:nvCxnSpPr>
        <p:spPr>
          <a:xfrm>
            <a:off x="3503654" y="1067857"/>
            <a:ext cx="1621413"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Grafik 18" descr="Tilbage med massiv udfyldning">
            <a:extLst>
              <a:ext uri="{FF2B5EF4-FFF2-40B4-BE49-F238E27FC236}">
                <a16:creationId xmlns:a16="http://schemas.microsoft.com/office/drawing/2014/main" id="{900F9C04-7AEA-E84D-8E69-918D9BF4FE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6459049" y="2678334"/>
            <a:ext cx="918488" cy="896107"/>
          </a:xfrm>
          <a:prstGeom prst="rect">
            <a:avLst/>
          </a:prstGeom>
        </p:spPr>
      </p:pic>
      <p:sp>
        <p:nvSpPr>
          <p:cNvPr id="20" name="Tekstfelt 19">
            <a:extLst>
              <a:ext uri="{FF2B5EF4-FFF2-40B4-BE49-F238E27FC236}">
                <a16:creationId xmlns:a16="http://schemas.microsoft.com/office/drawing/2014/main" id="{17691631-B528-2F2A-2765-80144CD05999}"/>
              </a:ext>
            </a:extLst>
          </p:cNvPr>
          <p:cNvSpPr txBox="1"/>
          <p:nvPr/>
        </p:nvSpPr>
        <p:spPr>
          <a:xfrm>
            <a:off x="7345511" y="3464519"/>
            <a:ext cx="1247309" cy="361943"/>
          </a:xfrm>
          <a:prstGeom prst="rect">
            <a:avLst/>
          </a:prstGeom>
          <a:noFill/>
          <a:ln>
            <a:solidFill>
              <a:srgbClr val="0070C0"/>
            </a:solidFill>
          </a:ln>
        </p:spPr>
        <p:txBody>
          <a:bodyPr wrap="square" rtlCol="0">
            <a:spAutoFit/>
          </a:bodyPr>
          <a:lstStyle/>
          <a:p>
            <a:r>
              <a:rPr lang="da-DK" dirty="0"/>
              <a:t>Separation</a:t>
            </a:r>
          </a:p>
        </p:txBody>
      </p:sp>
      <p:sp>
        <p:nvSpPr>
          <p:cNvPr id="21" name="Tekstfelt 20">
            <a:extLst>
              <a:ext uri="{FF2B5EF4-FFF2-40B4-BE49-F238E27FC236}">
                <a16:creationId xmlns:a16="http://schemas.microsoft.com/office/drawing/2014/main" id="{BD65A2B9-4176-7339-0DEA-F809AD285532}"/>
              </a:ext>
            </a:extLst>
          </p:cNvPr>
          <p:cNvSpPr txBox="1"/>
          <p:nvPr/>
        </p:nvSpPr>
        <p:spPr>
          <a:xfrm>
            <a:off x="8881188" y="4643522"/>
            <a:ext cx="1361144" cy="361943"/>
          </a:xfrm>
          <a:prstGeom prst="rect">
            <a:avLst/>
          </a:prstGeom>
          <a:noFill/>
          <a:ln>
            <a:solidFill>
              <a:srgbClr val="0070C0"/>
            </a:solidFill>
          </a:ln>
        </p:spPr>
        <p:txBody>
          <a:bodyPr wrap="square" rtlCol="0">
            <a:spAutoFit/>
          </a:bodyPr>
          <a:lstStyle/>
          <a:p>
            <a:r>
              <a:rPr lang="da-DK" dirty="0" err="1"/>
              <a:t>Purification</a:t>
            </a:r>
            <a:endParaRPr lang="da-DK" dirty="0"/>
          </a:p>
        </p:txBody>
      </p:sp>
      <p:pic>
        <p:nvPicPr>
          <p:cNvPr id="22" name="Grafik 21" descr="Tilbage med massiv udfyldning">
            <a:extLst>
              <a:ext uri="{FF2B5EF4-FFF2-40B4-BE49-F238E27FC236}">
                <a16:creationId xmlns:a16="http://schemas.microsoft.com/office/drawing/2014/main" id="{3E86704C-B65A-4D99-2667-B0BB0CA16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7996401" y="3842850"/>
            <a:ext cx="918488" cy="896107"/>
          </a:xfrm>
          <a:prstGeom prst="rect">
            <a:avLst/>
          </a:prstGeom>
        </p:spPr>
      </p:pic>
      <p:sp>
        <p:nvSpPr>
          <p:cNvPr id="28" name="Tekstfelt 27">
            <a:extLst>
              <a:ext uri="{FF2B5EF4-FFF2-40B4-BE49-F238E27FC236}">
                <a16:creationId xmlns:a16="http://schemas.microsoft.com/office/drawing/2014/main" id="{177707BA-A683-57CA-954A-54672E750AB0}"/>
              </a:ext>
            </a:extLst>
          </p:cNvPr>
          <p:cNvSpPr txBox="1"/>
          <p:nvPr/>
        </p:nvSpPr>
        <p:spPr>
          <a:xfrm>
            <a:off x="10333543" y="5761568"/>
            <a:ext cx="1593290" cy="361943"/>
          </a:xfrm>
          <a:prstGeom prst="rect">
            <a:avLst/>
          </a:prstGeom>
          <a:noFill/>
          <a:ln>
            <a:solidFill>
              <a:srgbClr val="0070C0"/>
            </a:solidFill>
          </a:ln>
        </p:spPr>
        <p:txBody>
          <a:bodyPr wrap="square" rtlCol="0">
            <a:spAutoFit/>
          </a:bodyPr>
          <a:lstStyle/>
          <a:p>
            <a:r>
              <a:rPr lang="da-DK" dirty="0" err="1"/>
              <a:t>Concentration</a:t>
            </a:r>
            <a:endParaRPr lang="da-DK" dirty="0"/>
          </a:p>
        </p:txBody>
      </p:sp>
      <p:pic>
        <p:nvPicPr>
          <p:cNvPr id="29" name="Grafik 28" descr="Tilbage med massiv udfyldning">
            <a:extLst>
              <a:ext uri="{FF2B5EF4-FFF2-40B4-BE49-F238E27FC236}">
                <a16:creationId xmlns:a16="http://schemas.microsoft.com/office/drawing/2014/main" id="{E7853985-F3EE-A645-48BC-BB7F32730A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9563149" y="5017283"/>
            <a:ext cx="918488" cy="896107"/>
          </a:xfrm>
          <a:prstGeom prst="rect">
            <a:avLst/>
          </a:prstGeom>
        </p:spPr>
      </p:pic>
      <p:sp>
        <p:nvSpPr>
          <p:cNvPr id="31" name="Tekstfelt 30">
            <a:extLst>
              <a:ext uri="{FF2B5EF4-FFF2-40B4-BE49-F238E27FC236}">
                <a16:creationId xmlns:a16="http://schemas.microsoft.com/office/drawing/2014/main" id="{6A0BE431-83E8-C713-4D06-B8A5EF3F728A}"/>
              </a:ext>
            </a:extLst>
          </p:cNvPr>
          <p:cNvSpPr txBox="1"/>
          <p:nvPr/>
        </p:nvSpPr>
        <p:spPr>
          <a:xfrm rot="2056762">
            <a:off x="7600620" y="3691128"/>
            <a:ext cx="4591380" cy="523220"/>
          </a:xfrm>
          <a:prstGeom prst="rect">
            <a:avLst/>
          </a:prstGeom>
          <a:noFill/>
        </p:spPr>
        <p:txBody>
          <a:bodyPr wrap="square" rtlCol="0">
            <a:spAutoFit/>
          </a:bodyPr>
          <a:lstStyle/>
          <a:p>
            <a:r>
              <a:rPr lang="da-DK" sz="2800" i="1" dirty="0" err="1">
                <a:solidFill>
                  <a:schemeClr val="accent1"/>
                </a:solidFill>
              </a:rPr>
              <a:t>Downstream</a:t>
            </a:r>
            <a:r>
              <a:rPr lang="da-DK" sz="2800" i="1" dirty="0">
                <a:solidFill>
                  <a:schemeClr val="accent1"/>
                </a:solidFill>
              </a:rPr>
              <a:t> </a:t>
            </a:r>
            <a:r>
              <a:rPr lang="da-DK" sz="2800" i="1" dirty="0" err="1">
                <a:solidFill>
                  <a:schemeClr val="accent1"/>
                </a:solidFill>
              </a:rPr>
              <a:t>processing</a:t>
            </a:r>
            <a:endParaRPr lang="da-DK" sz="2800" i="1" dirty="0">
              <a:solidFill>
                <a:schemeClr val="accent1"/>
              </a:solidFill>
            </a:endParaRPr>
          </a:p>
        </p:txBody>
      </p:sp>
      <p:sp>
        <p:nvSpPr>
          <p:cNvPr id="32" name="Tekstfelt 31">
            <a:extLst>
              <a:ext uri="{FF2B5EF4-FFF2-40B4-BE49-F238E27FC236}">
                <a16:creationId xmlns:a16="http://schemas.microsoft.com/office/drawing/2014/main" id="{D4529121-82E5-C033-F37E-9D9CD9CDD055}"/>
              </a:ext>
            </a:extLst>
          </p:cNvPr>
          <p:cNvSpPr txBox="1"/>
          <p:nvPr/>
        </p:nvSpPr>
        <p:spPr>
          <a:xfrm rot="18738749">
            <a:off x="-146703" y="3657687"/>
            <a:ext cx="3244198" cy="525559"/>
          </a:xfrm>
          <a:prstGeom prst="rect">
            <a:avLst/>
          </a:prstGeom>
          <a:noFill/>
        </p:spPr>
        <p:txBody>
          <a:bodyPr wrap="square" rtlCol="0">
            <a:spAutoFit/>
          </a:bodyPr>
          <a:lstStyle/>
          <a:p>
            <a:r>
              <a:rPr lang="da-DK" sz="2800" i="1" dirty="0" err="1">
                <a:solidFill>
                  <a:schemeClr val="accent1"/>
                </a:solidFill>
              </a:rPr>
              <a:t>Upstream</a:t>
            </a:r>
            <a:r>
              <a:rPr lang="da-DK" sz="2800" i="1" dirty="0">
                <a:solidFill>
                  <a:schemeClr val="accent1"/>
                </a:solidFill>
              </a:rPr>
              <a:t> </a:t>
            </a:r>
            <a:r>
              <a:rPr lang="da-DK" sz="2800" i="1" dirty="0" err="1">
                <a:solidFill>
                  <a:schemeClr val="accent1"/>
                </a:solidFill>
              </a:rPr>
              <a:t>processing</a:t>
            </a:r>
            <a:endParaRPr lang="da-DK" sz="2800" i="1" dirty="0">
              <a:solidFill>
                <a:schemeClr val="accent1"/>
              </a:solidFill>
            </a:endParaRPr>
          </a:p>
        </p:txBody>
      </p:sp>
      <p:sp>
        <p:nvSpPr>
          <p:cNvPr id="34" name="Tekstfelt 33">
            <a:extLst>
              <a:ext uri="{FF2B5EF4-FFF2-40B4-BE49-F238E27FC236}">
                <a16:creationId xmlns:a16="http://schemas.microsoft.com/office/drawing/2014/main" id="{B2FA357A-66CF-13D9-E3F8-B1999E1B62F3}"/>
              </a:ext>
            </a:extLst>
          </p:cNvPr>
          <p:cNvSpPr txBox="1"/>
          <p:nvPr/>
        </p:nvSpPr>
        <p:spPr>
          <a:xfrm>
            <a:off x="1823875" y="4361778"/>
            <a:ext cx="1224964" cy="361943"/>
          </a:xfrm>
          <a:prstGeom prst="rect">
            <a:avLst/>
          </a:prstGeom>
          <a:noFill/>
          <a:ln>
            <a:solidFill>
              <a:srgbClr val="0070C0"/>
            </a:solidFill>
          </a:ln>
        </p:spPr>
        <p:txBody>
          <a:bodyPr wrap="square" rtlCol="0">
            <a:spAutoFit/>
          </a:bodyPr>
          <a:lstStyle/>
          <a:p>
            <a:r>
              <a:rPr lang="da-DK" dirty="0" err="1"/>
              <a:t>Biorefinery</a:t>
            </a:r>
            <a:endParaRPr lang="da-DK" dirty="0"/>
          </a:p>
        </p:txBody>
      </p:sp>
      <p:pic>
        <p:nvPicPr>
          <p:cNvPr id="35" name="Grafik 34" descr="Tilbage med massiv udfyldning">
            <a:extLst>
              <a:ext uri="{FF2B5EF4-FFF2-40B4-BE49-F238E27FC236}">
                <a16:creationId xmlns:a16="http://schemas.microsoft.com/office/drawing/2014/main" id="{DF4D0524-1F7A-730B-3409-1E3BFA1AF7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0753" y="3377841"/>
            <a:ext cx="918488" cy="896107"/>
          </a:xfrm>
          <a:prstGeom prst="rect">
            <a:avLst/>
          </a:prstGeom>
        </p:spPr>
      </p:pic>
      <p:cxnSp>
        <p:nvCxnSpPr>
          <p:cNvPr id="39" name="Lige pilforbindelse 38">
            <a:extLst>
              <a:ext uri="{FF2B5EF4-FFF2-40B4-BE49-F238E27FC236}">
                <a16:creationId xmlns:a16="http://schemas.microsoft.com/office/drawing/2014/main" id="{D55D9613-D38E-092B-D03A-DA91F2E585EC}"/>
              </a:ext>
            </a:extLst>
          </p:cNvPr>
          <p:cNvCxnSpPr>
            <a:cxnSpLocks/>
          </p:cNvCxnSpPr>
          <p:nvPr/>
        </p:nvCxnSpPr>
        <p:spPr>
          <a:xfrm>
            <a:off x="5132484" y="1054713"/>
            <a:ext cx="0" cy="280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Lige pilforbindelse 43">
            <a:extLst>
              <a:ext uri="{FF2B5EF4-FFF2-40B4-BE49-F238E27FC236}">
                <a16:creationId xmlns:a16="http://schemas.microsoft.com/office/drawing/2014/main" id="{6CFEDD0D-B08C-7386-AAD5-AF9A2CD55037}"/>
              </a:ext>
            </a:extLst>
          </p:cNvPr>
          <p:cNvCxnSpPr>
            <a:cxnSpLocks/>
          </p:cNvCxnSpPr>
          <p:nvPr/>
        </p:nvCxnSpPr>
        <p:spPr>
          <a:xfrm>
            <a:off x="5340634" y="2479402"/>
            <a:ext cx="3477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kstfelt 44">
            <a:extLst>
              <a:ext uri="{FF2B5EF4-FFF2-40B4-BE49-F238E27FC236}">
                <a16:creationId xmlns:a16="http://schemas.microsoft.com/office/drawing/2014/main" id="{62225354-1A28-FA92-21F8-A51374FDD98A}"/>
              </a:ext>
            </a:extLst>
          </p:cNvPr>
          <p:cNvSpPr txBox="1"/>
          <p:nvPr/>
        </p:nvSpPr>
        <p:spPr>
          <a:xfrm>
            <a:off x="5866265" y="195943"/>
            <a:ext cx="1885831" cy="1146154"/>
          </a:xfrm>
          <a:prstGeom prst="rect">
            <a:avLst/>
          </a:prstGeom>
          <a:solidFill>
            <a:schemeClr val="accent4">
              <a:lumMod val="60000"/>
              <a:lumOff val="40000"/>
              <a:alpha val="16000"/>
            </a:schemeClr>
          </a:solidFill>
          <a:ln>
            <a:solidFill>
              <a:schemeClr val="accent4"/>
            </a:solidFill>
          </a:ln>
        </p:spPr>
        <p:txBody>
          <a:bodyPr wrap="none" rtlCol="0">
            <a:spAutoFit/>
          </a:bodyPr>
          <a:lstStyle/>
          <a:p>
            <a:r>
              <a:rPr lang="da-DK" sz="1400" dirty="0" err="1"/>
              <a:t>Scale</a:t>
            </a:r>
            <a:r>
              <a:rPr lang="da-DK" sz="1400" dirty="0"/>
              <a:t> (</a:t>
            </a:r>
            <a:r>
              <a:rPr lang="da-DK" sz="1400" dirty="0" err="1"/>
              <a:t>working</a:t>
            </a:r>
            <a:r>
              <a:rPr lang="da-DK" sz="1400" dirty="0"/>
              <a:t> </a:t>
            </a:r>
            <a:r>
              <a:rPr lang="da-DK" sz="1400" dirty="0" err="1"/>
              <a:t>volume</a:t>
            </a:r>
            <a:r>
              <a:rPr lang="da-DK" sz="1400" dirty="0"/>
              <a:t>)</a:t>
            </a:r>
          </a:p>
          <a:p>
            <a:pPr marL="285750" indent="-285750">
              <a:buFont typeface="Arial" panose="020B0604020202020204" pitchFamily="34" charset="0"/>
              <a:buChar char="•"/>
            </a:pPr>
            <a:r>
              <a:rPr lang="da-DK" sz="1400" dirty="0"/>
              <a:t>1L</a:t>
            </a:r>
          </a:p>
          <a:p>
            <a:pPr marL="285750" indent="-285750">
              <a:buFont typeface="Arial" panose="020B0604020202020204" pitchFamily="34" charset="0"/>
              <a:buChar char="•"/>
            </a:pPr>
            <a:r>
              <a:rPr lang="da-DK" sz="1400" dirty="0"/>
              <a:t>10L</a:t>
            </a:r>
          </a:p>
          <a:p>
            <a:pPr marL="285750" indent="-285750">
              <a:buFont typeface="Arial" panose="020B0604020202020204" pitchFamily="34" charset="0"/>
              <a:buChar char="•"/>
            </a:pPr>
            <a:r>
              <a:rPr lang="da-DK" sz="1400" dirty="0"/>
              <a:t>200L</a:t>
            </a:r>
          </a:p>
          <a:p>
            <a:pPr marL="285750" indent="-285750">
              <a:buFont typeface="Arial" panose="020B0604020202020204" pitchFamily="34" charset="0"/>
              <a:buChar char="•"/>
            </a:pPr>
            <a:r>
              <a:rPr lang="da-DK" sz="1400" dirty="0"/>
              <a:t>2000L</a:t>
            </a:r>
          </a:p>
        </p:txBody>
      </p:sp>
      <p:sp>
        <p:nvSpPr>
          <p:cNvPr id="3" name="Tekstfelt 2">
            <a:extLst>
              <a:ext uri="{FF2B5EF4-FFF2-40B4-BE49-F238E27FC236}">
                <a16:creationId xmlns:a16="http://schemas.microsoft.com/office/drawing/2014/main" id="{B61A482D-BF2D-2634-4C10-0271069ADA04}"/>
              </a:ext>
            </a:extLst>
          </p:cNvPr>
          <p:cNvSpPr txBox="1"/>
          <p:nvPr/>
        </p:nvSpPr>
        <p:spPr>
          <a:xfrm>
            <a:off x="7925244" y="5222929"/>
            <a:ext cx="1247309" cy="633401"/>
          </a:xfrm>
          <a:prstGeom prst="rect">
            <a:avLst/>
          </a:prstGeom>
          <a:solidFill>
            <a:schemeClr val="accent1">
              <a:lumMod val="20000"/>
              <a:lumOff val="80000"/>
            </a:schemeClr>
          </a:solidFill>
          <a:ln>
            <a:solidFill>
              <a:srgbClr val="0070C0"/>
            </a:solidFill>
          </a:ln>
        </p:spPr>
        <p:txBody>
          <a:bodyPr wrap="square" rtlCol="0">
            <a:spAutoFit/>
          </a:bodyPr>
          <a:lstStyle/>
          <a:p>
            <a:r>
              <a:rPr lang="da-DK" dirty="0"/>
              <a:t>Water </a:t>
            </a:r>
            <a:r>
              <a:rPr lang="da-DK" dirty="0" err="1"/>
              <a:t>reduction</a:t>
            </a:r>
            <a:endParaRPr lang="da-DK" dirty="0"/>
          </a:p>
        </p:txBody>
      </p:sp>
      <p:sp>
        <p:nvSpPr>
          <p:cNvPr id="5" name="Tekstfelt 4">
            <a:extLst>
              <a:ext uri="{FF2B5EF4-FFF2-40B4-BE49-F238E27FC236}">
                <a16:creationId xmlns:a16="http://schemas.microsoft.com/office/drawing/2014/main" id="{3AE67319-67E1-13FE-76B1-E498CC2BD685}"/>
              </a:ext>
            </a:extLst>
          </p:cNvPr>
          <p:cNvSpPr txBox="1"/>
          <p:nvPr/>
        </p:nvSpPr>
        <p:spPr>
          <a:xfrm>
            <a:off x="5991806" y="3908634"/>
            <a:ext cx="1247309" cy="923330"/>
          </a:xfrm>
          <a:prstGeom prst="rect">
            <a:avLst/>
          </a:prstGeom>
          <a:solidFill>
            <a:schemeClr val="accent1">
              <a:lumMod val="20000"/>
              <a:lumOff val="80000"/>
            </a:schemeClr>
          </a:solidFill>
          <a:ln>
            <a:solidFill>
              <a:srgbClr val="0070C0"/>
            </a:solidFill>
          </a:ln>
        </p:spPr>
        <p:txBody>
          <a:bodyPr wrap="square" rtlCol="0">
            <a:spAutoFit/>
          </a:bodyPr>
          <a:lstStyle/>
          <a:p>
            <a:r>
              <a:rPr lang="da-DK" dirty="0" err="1"/>
              <a:t>Cleaning</a:t>
            </a:r>
            <a:r>
              <a:rPr lang="da-DK" dirty="0"/>
              <a:t>-in-Place (CIP)</a:t>
            </a:r>
          </a:p>
        </p:txBody>
      </p:sp>
      <p:sp>
        <p:nvSpPr>
          <p:cNvPr id="2" name="Tekstfelt 1">
            <a:extLst>
              <a:ext uri="{FF2B5EF4-FFF2-40B4-BE49-F238E27FC236}">
                <a16:creationId xmlns:a16="http://schemas.microsoft.com/office/drawing/2014/main" id="{D4AE249A-DACE-7402-3D8B-489B5D0C7946}"/>
              </a:ext>
            </a:extLst>
          </p:cNvPr>
          <p:cNvSpPr txBox="1"/>
          <p:nvPr/>
        </p:nvSpPr>
        <p:spPr>
          <a:xfrm>
            <a:off x="9736738" y="462592"/>
            <a:ext cx="1277751" cy="923330"/>
          </a:xfrm>
          <a:prstGeom prst="rect">
            <a:avLst/>
          </a:prstGeom>
          <a:solidFill>
            <a:schemeClr val="accent1">
              <a:lumMod val="20000"/>
              <a:lumOff val="80000"/>
            </a:schemeClr>
          </a:solidFill>
          <a:ln>
            <a:solidFill>
              <a:srgbClr val="0070C0"/>
            </a:solidFill>
          </a:ln>
        </p:spPr>
        <p:txBody>
          <a:bodyPr wrap="square" rtlCol="0">
            <a:spAutoFit/>
          </a:bodyPr>
          <a:lstStyle/>
          <a:p>
            <a:pPr algn="ctr"/>
            <a:r>
              <a:rPr lang="da-DK" dirty="0"/>
              <a:t>Water </a:t>
            </a:r>
          </a:p>
          <a:p>
            <a:pPr algn="ctr"/>
            <a:r>
              <a:rPr lang="da-DK" dirty="0" err="1"/>
              <a:t>treatment</a:t>
            </a:r>
            <a:r>
              <a:rPr lang="da-DK" dirty="0"/>
              <a:t> </a:t>
            </a:r>
          </a:p>
          <a:p>
            <a:pPr algn="ctr"/>
            <a:r>
              <a:rPr lang="da-DK" dirty="0"/>
              <a:t>and </a:t>
            </a:r>
            <a:r>
              <a:rPr lang="da-DK" dirty="0" err="1"/>
              <a:t>reuse</a:t>
            </a:r>
            <a:endParaRPr lang="da-DK" dirty="0"/>
          </a:p>
        </p:txBody>
      </p:sp>
      <p:cxnSp>
        <p:nvCxnSpPr>
          <p:cNvPr id="14" name="Lige forbindelse 13">
            <a:extLst>
              <a:ext uri="{FF2B5EF4-FFF2-40B4-BE49-F238E27FC236}">
                <a16:creationId xmlns:a16="http://schemas.microsoft.com/office/drawing/2014/main" id="{71B1D47E-49A3-209B-2607-EE9F6E007410}"/>
              </a:ext>
            </a:extLst>
          </p:cNvPr>
          <p:cNvCxnSpPr>
            <a:cxnSpLocks/>
            <a:stCxn id="2" idx="2"/>
          </p:cNvCxnSpPr>
          <p:nvPr/>
        </p:nvCxnSpPr>
        <p:spPr>
          <a:xfrm>
            <a:off x="10375614" y="1385922"/>
            <a:ext cx="0" cy="20785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Lige pilforbindelse 22">
            <a:extLst>
              <a:ext uri="{FF2B5EF4-FFF2-40B4-BE49-F238E27FC236}">
                <a16:creationId xmlns:a16="http://schemas.microsoft.com/office/drawing/2014/main" id="{FD10181B-B387-E15E-CAC8-FF29FE506FA9}"/>
              </a:ext>
            </a:extLst>
          </p:cNvPr>
          <p:cNvCxnSpPr/>
          <p:nvPr/>
        </p:nvCxnSpPr>
        <p:spPr>
          <a:xfrm>
            <a:off x="5340634" y="91440"/>
            <a:ext cx="0" cy="1250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ED9F9750-BE35-0ED9-2916-E8528334DFE9}"/>
              </a:ext>
            </a:extLst>
          </p:cNvPr>
          <p:cNvCxnSpPr>
            <a:cxnSpLocks/>
          </p:cNvCxnSpPr>
          <p:nvPr/>
        </p:nvCxnSpPr>
        <p:spPr>
          <a:xfrm>
            <a:off x="5340634" y="91440"/>
            <a:ext cx="50456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B0C5DE72-B201-4519-9B78-309BD5D9BAF5}"/>
              </a:ext>
            </a:extLst>
          </p:cNvPr>
          <p:cNvCxnSpPr>
            <a:cxnSpLocks/>
          </p:cNvCxnSpPr>
          <p:nvPr/>
        </p:nvCxnSpPr>
        <p:spPr>
          <a:xfrm>
            <a:off x="10388677" y="90198"/>
            <a:ext cx="0" cy="35933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1DEF1F-68B2-4018-F85A-5C9D0BC3EC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923" y="328148"/>
            <a:ext cx="1569720" cy="777240"/>
          </a:xfrm>
          <a:prstGeom prst="rect">
            <a:avLst/>
          </a:prstGeom>
        </p:spPr>
      </p:pic>
      <p:sp>
        <p:nvSpPr>
          <p:cNvPr id="12" name="Ligebenet trekant 2">
            <a:extLst>
              <a:ext uri="{FF2B5EF4-FFF2-40B4-BE49-F238E27FC236}">
                <a16:creationId xmlns:a16="http://schemas.microsoft.com/office/drawing/2014/main" id="{FE1CCF90-0840-B51C-A838-38D09A4953F6}"/>
              </a:ext>
            </a:extLst>
          </p:cNvPr>
          <p:cNvSpPr/>
          <p:nvPr/>
        </p:nvSpPr>
        <p:spPr>
          <a:xfrm>
            <a:off x="2347481" y="6124301"/>
            <a:ext cx="1012551" cy="7068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96951" fontAlgn="base">
              <a:spcBef>
                <a:spcPct val="0"/>
              </a:spcBef>
              <a:spcAft>
                <a:spcPct val="0"/>
              </a:spcAft>
              <a:defRPr/>
            </a:pPr>
            <a:r>
              <a:rPr lang="da-DK" sz="1050" b="1" dirty="0">
                <a:solidFill>
                  <a:srgbClr val="FFFFFF"/>
                </a:solidFill>
                <a:latin typeface="Open Sans Light"/>
              </a:rPr>
              <a:t>Global </a:t>
            </a:r>
            <a:r>
              <a:rPr lang="da-DK" sz="1000" b="1" dirty="0">
                <a:solidFill>
                  <a:srgbClr val="FFFFFF"/>
                </a:solidFill>
                <a:latin typeface="Open Sans Light"/>
              </a:rPr>
              <a:t>Network</a:t>
            </a:r>
            <a:endParaRPr lang="da-DK" sz="1050" b="1" dirty="0">
              <a:solidFill>
                <a:srgbClr val="FFFFFF"/>
              </a:solidFill>
              <a:latin typeface="Open Sans Light"/>
            </a:endParaRPr>
          </a:p>
        </p:txBody>
      </p:sp>
      <p:sp>
        <p:nvSpPr>
          <p:cNvPr id="15" name="Ligebenet trekant 28">
            <a:extLst>
              <a:ext uri="{FF2B5EF4-FFF2-40B4-BE49-F238E27FC236}">
                <a16:creationId xmlns:a16="http://schemas.microsoft.com/office/drawing/2014/main" id="{C479AE3A-6AAF-441D-BEEC-D1E31BE9FBA1}"/>
              </a:ext>
            </a:extLst>
          </p:cNvPr>
          <p:cNvSpPr/>
          <p:nvPr/>
        </p:nvSpPr>
        <p:spPr>
          <a:xfrm>
            <a:off x="4979255" y="6109086"/>
            <a:ext cx="1012551" cy="722037"/>
          </a:xfrm>
          <a:prstGeom prst="triangle">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96951" fontAlgn="base">
              <a:spcBef>
                <a:spcPct val="0"/>
              </a:spcBef>
              <a:spcAft>
                <a:spcPct val="0"/>
              </a:spcAft>
              <a:defRPr/>
            </a:pPr>
            <a:r>
              <a:rPr lang="da-DK" sz="1050" b="1" dirty="0">
                <a:solidFill>
                  <a:srgbClr val="FFFFFF"/>
                </a:solidFill>
                <a:latin typeface="Open Sans Light"/>
              </a:rPr>
              <a:t>Expert</a:t>
            </a:r>
            <a:endParaRPr lang="da-DK" sz="900" b="1" dirty="0">
              <a:solidFill>
                <a:srgbClr val="FFFFFF"/>
              </a:solidFill>
              <a:latin typeface="Open Sans Light"/>
            </a:endParaRPr>
          </a:p>
          <a:p>
            <a:pPr algn="ctr" defTabSz="1096951" fontAlgn="base">
              <a:spcBef>
                <a:spcPct val="0"/>
              </a:spcBef>
              <a:spcAft>
                <a:spcPct val="0"/>
              </a:spcAft>
              <a:defRPr/>
            </a:pPr>
            <a:r>
              <a:rPr lang="da-DK" sz="1000" b="1" dirty="0">
                <a:solidFill>
                  <a:srgbClr val="FFFFFF"/>
                </a:solidFill>
                <a:latin typeface="Open Sans Light"/>
              </a:rPr>
              <a:t>Consulting</a:t>
            </a:r>
          </a:p>
        </p:txBody>
      </p:sp>
      <p:sp>
        <p:nvSpPr>
          <p:cNvPr id="16" name="Ligebenet trekant 30">
            <a:extLst>
              <a:ext uri="{FF2B5EF4-FFF2-40B4-BE49-F238E27FC236}">
                <a16:creationId xmlns:a16="http://schemas.microsoft.com/office/drawing/2014/main" id="{627D9431-675D-BA37-5C19-E4E57DB637D9}"/>
              </a:ext>
            </a:extLst>
          </p:cNvPr>
          <p:cNvSpPr/>
          <p:nvPr/>
        </p:nvSpPr>
        <p:spPr>
          <a:xfrm>
            <a:off x="3663369" y="6122597"/>
            <a:ext cx="1012551" cy="70852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96951" fontAlgn="base">
              <a:spcBef>
                <a:spcPct val="0"/>
              </a:spcBef>
              <a:spcAft>
                <a:spcPct val="0"/>
              </a:spcAft>
              <a:defRPr/>
            </a:pPr>
            <a:r>
              <a:rPr lang="da-DK" sz="1050" b="1" dirty="0">
                <a:solidFill>
                  <a:srgbClr val="FFFFFF"/>
                </a:solidFill>
                <a:latin typeface="Open Sans Light"/>
              </a:rPr>
              <a:t>Fund</a:t>
            </a:r>
          </a:p>
          <a:p>
            <a:pPr algn="ctr" defTabSz="1096951" fontAlgn="base">
              <a:spcBef>
                <a:spcPct val="0"/>
              </a:spcBef>
              <a:spcAft>
                <a:spcPct val="0"/>
              </a:spcAft>
              <a:defRPr/>
            </a:pPr>
            <a:r>
              <a:rPr lang="da-DK" sz="1000" b="1" dirty="0" err="1">
                <a:solidFill>
                  <a:srgbClr val="FFFFFF"/>
                </a:solidFill>
                <a:latin typeface="Open Sans Light"/>
              </a:rPr>
              <a:t>Raising</a:t>
            </a:r>
            <a:endParaRPr lang="da-DK" sz="1050" b="1" dirty="0">
              <a:solidFill>
                <a:srgbClr val="FFFFFF"/>
              </a:solidFill>
              <a:latin typeface="Open Sans Light"/>
            </a:endParaRPr>
          </a:p>
        </p:txBody>
      </p:sp>
      <p:sp>
        <p:nvSpPr>
          <p:cNvPr id="17" name="Ligebenet trekant 28">
            <a:extLst>
              <a:ext uri="{FF2B5EF4-FFF2-40B4-BE49-F238E27FC236}">
                <a16:creationId xmlns:a16="http://schemas.microsoft.com/office/drawing/2014/main" id="{5278BB2E-40C1-E2D2-7167-2247F20B4F0A}"/>
              </a:ext>
            </a:extLst>
          </p:cNvPr>
          <p:cNvSpPr/>
          <p:nvPr/>
        </p:nvSpPr>
        <p:spPr>
          <a:xfrm>
            <a:off x="6295142" y="6109086"/>
            <a:ext cx="1012551" cy="722037"/>
          </a:xfrm>
          <a:prstGeom prst="triangle">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096951" fontAlgn="base">
              <a:spcBef>
                <a:spcPct val="0"/>
              </a:spcBef>
              <a:spcAft>
                <a:spcPct val="0"/>
              </a:spcAft>
              <a:defRPr/>
            </a:pPr>
            <a:r>
              <a:rPr lang="da-DK" sz="1050" b="1" dirty="0">
                <a:solidFill>
                  <a:srgbClr val="FFFFFF"/>
                </a:solidFill>
                <a:latin typeface="Open Sans Light"/>
              </a:rPr>
              <a:t>Analysis</a:t>
            </a:r>
          </a:p>
          <a:p>
            <a:pPr algn="ctr" defTabSz="1096951" fontAlgn="base">
              <a:spcBef>
                <a:spcPct val="0"/>
              </a:spcBef>
              <a:spcAft>
                <a:spcPct val="0"/>
              </a:spcAft>
              <a:defRPr/>
            </a:pPr>
            <a:r>
              <a:rPr lang="da-DK" sz="1000" b="1" dirty="0">
                <a:solidFill>
                  <a:srgbClr val="FFFFFF"/>
                </a:solidFill>
                <a:latin typeface="Open Sans Light"/>
              </a:rPr>
              <a:t>Package</a:t>
            </a:r>
          </a:p>
        </p:txBody>
      </p:sp>
      <p:sp>
        <p:nvSpPr>
          <p:cNvPr id="26" name="TextBox 25">
            <a:extLst>
              <a:ext uri="{FF2B5EF4-FFF2-40B4-BE49-F238E27FC236}">
                <a16:creationId xmlns:a16="http://schemas.microsoft.com/office/drawing/2014/main" id="{3AD43C9C-7C8A-E7B1-856F-BC9877507CC3}"/>
              </a:ext>
            </a:extLst>
          </p:cNvPr>
          <p:cNvSpPr txBox="1"/>
          <p:nvPr/>
        </p:nvSpPr>
        <p:spPr>
          <a:xfrm>
            <a:off x="3199241" y="481340"/>
            <a:ext cx="2248382" cy="523220"/>
          </a:xfrm>
          <a:prstGeom prst="rect">
            <a:avLst/>
          </a:prstGeom>
          <a:noFill/>
        </p:spPr>
        <p:txBody>
          <a:bodyPr wrap="square">
            <a:spAutoFit/>
          </a:bodyPr>
          <a:lstStyle/>
          <a:p>
            <a:r>
              <a:rPr lang="da-DK" sz="2800" i="1" dirty="0">
                <a:solidFill>
                  <a:schemeClr val="accent1"/>
                </a:solidFill>
              </a:rPr>
              <a:t>Fermentation</a:t>
            </a:r>
          </a:p>
        </p:txBody>
      </p:sp>
    </p:spTree>
    <p:extLst>
      <p:ext uri="{BB962C8B-B14F-4D97-AF65-F5344CB8AC3E}">
        <p14:creationId xmlns:p14="http://schemas.microsoft.com/office/powerpoint/2010/main" val="338110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F294-7AE4-413F-B09B-3D0C72E90271}"/>
              </a:ext>
            </a:extLst>
          </p:cNvPr>
          <p:cNvSpPr>
            <a:spLocks noGrp="1"/>
          </p:cNvSpPr>
          <p:nvPr>
            <p:ph type="title"/>
          </p:nvPr>
        </p:nvSpPr>
        <p:spPr>
          <a:xfrm>
            <a:off x="495520" y="1400733"/>
            <a:ext cx="9069791" cy="1204744"/>
          </a:xfrm>
        </p:spPr>
        <p:txBody>
          <a:bodyPr>
            <a:normAutofit/>
          </a:bodyPr>
          <a:lstStyle/>
          <a:p>
            <a:r>
              <a:rPr lang="da-DK" sz="4399" b="1" dirty="0"/>
              <a:t>Fermentation: Equipment 2023</a:t>
            </a:r>
            <a:endParaRPr lang="da-DK" dirty="0"/>
          </a:p>
        </p:txBody>
      </p:sp>
      <p:sp>
        <p:nvSpPr>
          <p:cNvPr id="3" name="Content Placeholder 2">
            <a:extLst>
              <a:ext uri="{FF2B5EF4-FFF2-40B4-BE49-F238E27FC236}">
                <a16:creationId xmlns:a16="http://schemas.microsoft.com/office/drawing/2014/main" id="{A6772785-51D3-4DDC-85B8-B332CBD04EB3}"/>
              </a:ext>
            </a:extLst>
          </p:cNvPr>
          <p:cNvSpPr>
            <a:spLocks noGrp="1"/>
          </p:cNvSpPr>
          <p:nvPr>
            <p:ph sz="quarter" idx="10"/>
          </p:nvPr>
        </p:nvSpPr>
        <p:spPr>
          <a:xfrm>
            <a:off x="495519" y="3134325"/>
            <a:ext cx="8813944" cy="3314601"/>
          </a:xfrm>
        </p:spPr>
        <p:txBody>
          <a:bodyPr>
            <a:normAutofit/>
          </a:bodyPr>
          <a:lstStyle/>
          <a:p>
            <a:pPr>
              <a:lnSpc>
                <a:spcPct val="120000"/>
              </a:lnSpc>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4 x 1L laboratory reactors</a:t>
            </a:r>
          </a:p>
          <a:p>
            <a:pPr>
              <a:lnSpc>
                <a:spcPct val="120000"/>
              </a:lnSpc>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1 x 30 L pilot reactor</a:t>
            </a:r>
          </a:p>
          <a:p>
            <a:pPr>
              <a:lnSpc>
                <a:spcPct val="120000"/>
              </a:lnSpc>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1 x 200 L pilot reactor</a:t>
            </a:r>
          </a:p>
          <a:p>
            <a:pPr>
              <a:lnSpc>
                <a:spcPct val="120000"/>
              </a:lnSpc>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1 x 2000 L pilot reactor</a:t>
            </a:r>
          </a:p>
          <a:p>
            <a:pPr>
              <a:lnSpc>
                <a:spcPct val="120000"/>
              </a:lnSpc>
              <a:buFontTx/>
              <a:buChar char="-"/>
            </a:pPr>
            <a:r>
              <a:rPr lang="en-US" sz="2400" dirty="0">
                <a:latin typeface="Open Sans" panose="020B0606030504020204" pitchFamily="34" charset="0"/>
                <a:ea typeface="Open Sans" panose="020B0606030504020204" pitchFamily="34" charset="0"/>
                <a:cs typeface="Open Sans" panose="020B0606030504020204" pitchFamily="34" charset="0"/>
              </a:rPr>
              <a:t>Downstream processing equipment (homogenizer, membrane filtration, centrifuge … etc.)</a:t>
            </a:r>
          </a:p>
        </p:txBody>
      </p:sp>
      <p:grpSp>
        <p:nvGrpSpPr>
          <p:cNvPr id="4" name="Gruppe 10">
            <a:extLst>
              <a:ext uri="{FF2B5EF4-FFF2-40B4-BE49-F238E27FC236}">
                <a16:creationId xmlns:a16="http://schemas.microsoft.com/office/drawing/2014/main" id="{D79D64EE-8A7C-AA4A-A45B-09A6FE62C009}"/>
              </a:ext>
            </a:extLst>
          </p:cNvPr>
          <p:cNvGrpSpPr/>
          <p:nvPr/>
        </p:nvGrpSpPr>
        <p:grpSpPr>
          <a:xfrm>
            <a:off x="8202440" y="133538"/>
            <a:ext cx="3827112" cy="2546288"/>
            <a:chOff x="2814096" y="779599"/>
            <a:chExt cx="5623322" cy="3878575"/>
          </a:xfrm>
        </p:grpSpPr>
        <p:graphicFrame>
          <p:nvGraphicFramePr>
            <p:cNvPr id="5" name="Diagram 4">
              <a:extLst>
                <a:ext uri="{FF2B5EF4-FFF2-40B4-BE49-F238E27FC236}">
                  <a16:creationId xmlns:a16="http://schemas.microsoft.com/office/drawing/2014/main" id="{3F1E32B3-4B4E-143E-0F92-7FF552B30C57}"/>
                </a:ext>
              </a:extLst>
            </p:cNvPr>
            <p:cNvGraphicFramePr/>
            <p:nvPr/>
          </p:nvGraphicFramePr>
          <p:xfrm>
            <a:off x="2814096" y="1115700"/>
            <a:ext cx="5623322" cy="3542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12">
              <a:extLst>
                <a:ext uri="{FF2B5EF4-FFF2-40B4-BE49-F238E27FC236}">
                  <a16:creationId xmlns:a16="http://schemas.microsoft.com/office/drawing/2014/main" id="{AB726909-4AB6-72DB-61C3-8F30351EDFF3}"/>
                </a:ext>
              </a:extLst>
            </p:cNvPr>
            <p:cNvSpPr/>
            <p:nvPr/>
          </p:nvSpPr>
          <p:spPr>
            <a:xfrm>
              <a:off x="4262087" y="1668104"/>
              <a:ext cx="1070098" cy="1070022"/>
            </a:xfrm>
            <a:prstGeom prst="ellipse">
              <a:avLst/>
            </a:prstGeom>
            <a:blipFill>
              <a:blip r:embed="rId7">
                <a:extLst>
                  <a:ext uri="{28A0092B-C50C-407E-A947-70E740481C1C}">
                    <a14:useLocalDpi xmlns:a14="http://schemas.microsoft.com/office/drawing/2010/main" val="0"/>
                  </a:ext>
                </a:extLst>
              </a:blip>
              <a:srcRect/>
              <a:stretch>
                <a:fillRect l="-25000" r="-25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Ellipse 13">
              <a:extLst>
                <a:ext uri="{FF2B5EF4-FFF2-40B4-BE49-F238E27FC236}">
                  <a16:creationId xmlns:a16="http://schemas.microsoft.com/office/drawing/2014/main" id="{803EF63D-F057-64E9-BBDF-C370D6A2A487}"/>
                </a:ext>
              </a:extLst>
            </p:cNvPr>
            <p:cNvSpPr/>
            <p:nvPr/>
          </p:nvSpPr>
          <p:spPr>
            <a:xfrm>
              <a:off x="3004409" y="2821253"/>
              <a:ext cx="827998" cy="828001"/>
            </a:xfrm>
            <a:prstGeom prst="ellipse">
              <a:avLst/>
            </a:prstGeom>
            <a:blipFill>
              <a:blip r:embed="rId8">
                <a:extLst>
                  <a:ext uri="{28A0092B-C50C-407E-A947-70E740481C1C}">
                    <a14:useLocalDpi xmlns:a14="http://schemas.microsoft.com/office/drawing/2010/main" val="0"/>
                  </a:ext>
                </a:extLst>
              </a:blip>
              <a:srcRect/>
              <a:stretch>
                <a:fillRect t="-1000" b="-1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Ellipse 14">
              <a:extLst>
                <a:ext uri="{FF2B5EF4-FFF2-40B4-BE49-F238E27FC236}">
                  <a16:creationId xmlns:a16="http://schemas.microsoft.com/office/drawing/2014/main" id="{0AEABA28-E86C-B617-71F3-EA7666EA78A9}"/>
                </a:ext>
              </a:extLst>
            </p:cNvPr>
            <p:cNvSpPr/>
            <p:nvPr/>
          </p:nvSpPr>
          <p:spPr>
            <a:xfrm>
              <a:off x="5793066" y="779599"/>
              <a:ext cx="1350767" cy="1350678"/>
            </a:xfrm>
            <a:prstGeom prst="ellipse">
              <a:avLst/>
            </a:prstGeom>
            <a:blipFill dpi="0" rotWithShape="1">
              <a:blip r:embed="rId9">
                <a:extLst>
                  <a:ext uri="{28A0092B-C50C-407E-A947-70E740481C1C}">
                    <a14:useLocalDpi xmlns:a14="http://schemas.microsoft.com/office/drawing/2010/main" val="0"/>
                  </a:ext>
                </a:extLst>
              </a:blip>
              <a:srcRect/>
              <a:stretch>
                <a:fillRect l="-10339" t="535" r="-39661" b="-535"/>
              </a:stretch>
            </a:blipFill>
            <a:ln>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6" name="Picture 6" descr="react eu regional">
            <a:extLst>
              <a:ext uri="{FF2B5EF4-FFF2-40B4-BE49-F238E27FC236}">
                <a16:creationId xmlns:a16="http://schemas.microsoft.com/office/drawing/2014/main" id="{39B64075-23A1-38C0-EBB3-A9EC3E3FCA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9958" y="6004678"/>
            <a:ext cx="1349594" cy="71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Danmarks Erhvervsfremmebestyrelse">
            <a:extLst>
              <a:ext uri="{FF2B5EF4-FFF2-40B4-BE49-F238E27FC236}">
                <a16:creationId xmlns:a16="http://schemas.microsoft.com/office/drawing/2014/main" id="{E36158CC-B8C5-C25E-9C9A-4103C12A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1391" y="5651567"/>
            <a:ext cx="1348161" cy="18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05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ycelium, the Building Material Made of Fungi | Urbana Design">
            <a:extLst>
              <a:ext uri="{FF2B5EF4-FFF2-40B4-BE49-F238E27FC236}">
                <a16:creationId xmlns:a16="http://schemas.microsoft.com/office/drawing/2014/main" id="{AF2592D7-36D6-1EBB-9F54-E165264EC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70" b="-5252"/>
          <a:stretch/>
        </p:blipFill>
        <p:spPr bwMode="auto">
          <a:xfrm>
            <a:off x="7936272" y="1"/>
            <a:ext cx="4255727" cy="2499360"/>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8FD75C3-894C-0445-E6F9-96EF699168D5}"/>
              </a:ext>
            </a:extLst>
          </p:cNvPr>
          <p:cNvSpPr txBox="1"/>
          <p:nvPr/>
        </p:nvSpPr>
        <p:spPr>
          <a:xfrm>
            <a:off x="914399" y="1609299"/>
            <a:ext cx="6096000" cy="5632311"/>
          </a:xfrm>
          <a:prstGeom prst="rect">
            <a:avLst/>
          </a:prstGeom>
          <a:noFill/>
        </p:spPr>
        <p:txBody>
          <a:bodyPr wrap="square">
            <a:spAutoFit/>
          </a:bodyPr>
          <a:lstStyle/>
          <a:p>
            <a:r>
              <a:rPr lang="en-US" sz="2400" b="0" i="0" dirty="0" err="1">
                <a:solidFill>
                  <a:srgbClr val="2E2E2E"/>
                </a:solidFill>
                <a:effectLst/>
                <a:latin typeface="NexusSerif"/>
              </a:rPr>
              <a:t>Gammel</a:t>
            </a:r>
            <a:r>
              <a:rPr lang="en-US" sz="2400" b="0" i="0" dirty="0">
                <a:solidFill>
                  <a:srgbClr val="2E2E2E"/>
                </a:solidFill>
                <a:effectLst/>
                <a:latin typeface="NexusSerif"/>
              </a:rPr>
              <a:t> ‘</a:t>
            </a:r>
            <a:r>
              <a:rPr lang="en-US" sz="2400" b="0" i="0" dirty="0" err="1">
                <a:solidFill>
                  <a:srgbClr val="2E2E2E"/>
                </a:solidFill>
                <a:effectLst/>
                <a:latin typeface="NexusSerif"/>
              </a:rPr>
              <a:t>teknologi</a:t>
            </a:r>
            <a:r>
              <a:rPr lang="en-US" sz="2400" b="0" i="0" dirty="0">
                <a:solidFill>
                  <a:srgbClr val="2E2E2E"/>
                </a:solidFill>
                <a:effectLst/>
                <a:latin typeface="NexusSerif"/>
              </a:rPr>
              <a:t>’ </a:t>
            </a:r>
          </a:p>
          <a:p>
            <a:pPr marL="342900" indent="-342900">
              <a:buFontTx/>
              <a:buChar char="-"/>
            </a:pPr>
            <a:r>
              <a:rPr lang="en-US" sz="2400" dirty="0">
                <a:solidFill>
                  <a:srgbClr val="2E2E2E"/>
                </a:solidFill>
                <a:latin typeface="NexusSerif"/>
              </a:rPr>
              <a:t>Nye </a:t>
            </a:r>
            <a:r>
              <a:rPr lang="en-US" sz="2400" dirty="0" err="1">
                <a:solidFill>
                  <a:srgbClr val="2E2E2E"/>
                </a:solidFill>
                <a:latin typeface="NexusSerif"/>
              </a:rPr>
              <a:t>anvendelser</a:t>
            </a:r>
            <a:r>
              <a:rPr lang="en-US" sz="2400" dirty="0">
                <a:solidFill>
                  <a:srgbClr val="2E2E2E"/>
                </a:solidFill>
                <a:latin typeface="NexusSerif"/>
              </a:rPr>
              <a:t> </a:t>
            </a:r>
            <a:r>
              <a:rPr lang="en-US" sz="2400" dirty="0" err="1">
                <a:solidFill>
                  <a:srgbClr val="2E2E2E"/>
                </a:solidFill>
                <a:latin typeface="NexusSerif"/>
              </a:rPr>
              <a:t>sidste</a:t>
            </a:r>
            <a:r>
              <a:rPr lang="en-US" sz="2400" dirty="0">
                <a:solidFill>
                  <a:srgbClr val="2E2E2E"/>
                </a:solidFill>
                <a:latin typeface="NexusSerif"/>
              </a:rPr>
              <a:t> 5-10 </a:t>
            </a:r>
            <a:r>
              <a:rPr lang="en-US" sz="2400" dirty="0" err="1">
                <a:solidFill>
                  <a:srgbClr val="2E2E2E"/>
                </a:solidFill>
                <a:latin typeface="NexusSerif"/>
              </a:rPr>
              <a:t>år</a:t>
            </a:r>
            <a:endParaRPr lang="en-US" sz="2400" dirty="0">
              <a:solidFill>
                <a:srgbClr val="2E2E2E"/>
              </a:solidFill>
              <a:latin typeface="NexusSerif"/>
            </a:endParaRPr>
          </a:p>
          <a:p>
            <a:endParaRPr lang="en-US" sz="2400" dirty="0">
              <a:solidFill>
                <a:srgbClr val="2E2E2E"/>
              </a:solidFill>
              <a:latin typeface="NexusSerif"/>
            </a:endParaRPr>
          </a:p>
          <a:p>
            <a:endParaRPr lang="en-US" sz="2400" dirty="0">
              <a:solidFill>
                <a:srgbClr val="2E2E2E"/>
              </a:solidFill>
              <a:latin typeface="NexusSerif"/>
            </a:endParaRPr>
          </a:p>
          <a:p>
            <a:r>
              <a:rPr lang="en-US" sz="2400" dirty="0">
                <a:solidFill>
                  <a:srgbClr val="2E2E2E"/>
                </a:solidFill>
                <a:latin typeface="NexusSerif"/>
              </a:rPr>
              <a:t>Brancher</a:t>
            </a:r>
          </a:p>
          <a:p>
            <a:pPr marL="342900" indent="-342900">
              <a:buFontTx/>
              <a:buChar char="-"/>
            </a:pPr>
            <a:r>
              <a:rPr lang="en-US" sz="2400" dirty="0">
                <a:solidFill>
                  <a:srgbClr val="2E2E2E"/>
                </a:solidFill>
                <a:latin typeface="NexusSerif"/>
              </a:rPr>
              <a:t>Byggeri</a:t>
            </a:r>
          </a:p>
          <a:p>
            <a:pPr marL="800100" lvl="1" indent="-342900">
              <a:buFontTx/>
              <a:buChar char="-"/>
            </a:pPr>
            <a:r>
              <a:rPr lang="en-US" sz="2400" dirty="0" err="1">
                <a:solidFill>
                  <a:srgbClr val="2E2E2E"/>
                </a:solidFill>
                <a:latin typeface="NexusSerif"/>
              </a:rPr>
              <a:t>F.eks</a:t>
            </a:r>
            <a:r>
              <a:rPr lang="en-US" sz="2400" dirty="0">
                <a:solidFill>
                  <a:srgbClr val="2E2E2E"/>
                </a:solidFill>
                <a:latin typeface="NexusSerif"/>
              </a:rPr>
              <a:t>. </a:t>
            </a:r>
            <a:r>
              <a:rPr lang="en-US" sz="2400" dirty="0" err="1">
                <a:solidFill>
                  <a:srgbClr val="2E2E2E"/>
                </a:solidFill>
                <a:latin typeface="NexusSerif"/>
              </a:rPr>
              <a:t>Isoleringsmateriale</a:t>
            </a:r>
            <a:endParaRPr lang="en-US" sz="2400" dirty="0">
              <a:solidFill>
                <a:srgbClr val="2E2E2E"/>
              </a:solidFill>
              <a:latin typeface="NexusSerif"/>
            </a:endParaRPr>
          </a:p>
          <a:p>
            <a:pPr marL="800100" lvl="1" indent="-342900">
              <a:buFontTx/>
              <a:buChar char="-"/>
            </a:pPr>
            <a:r>
              <a:rPr lang="en-US" sz="2400" dirty="0" err="1">
                <a:solidFill>
                  <a:srgbClr val="2E2E2E"/>
                </a:solidFill>
                <a:latin typeface="NexusSerif"/>
              </a:rPr>
              <a:t>Byggekomponenter</a:t>
            </a:r>
            <a:endParaRPr lang="en-US" sz="2400" dirty="0">
              <a:solidFill>
                <a:srgbClr val="2E2E2E"/>
              </a:solidFill>
              <a:latin typeface="NexusSerif"/>
            </a:endParaRPr>
          </a:p>
          <a:p>
            <a:pPr marL="342900" indent="-342900">
              <a:buFontTx/>
              <a:buChar char="-"/>
            </a:pPr>
            <a:endParaRPr lang="en-US" sz="2400" dirty="0">
              <a:solidFill>
                <a:srgbClr val="2E2E2E"/>
              </a:solidFill>
              <a:latin typeface="NexusSerif"/>
            </a:endParaRPr>
          </a:p>
          <a:p>
            <a:pPr marL="342900" indent="-342900">
              <a:buFontTx/>
              <a:buChar char="-"/>
            </a:pPr>
            <a:r>
              <a:rPr lang="en-US" sz="2400" b="0" i="0" dirty="0" err="1">
                <a:solidFill>
                  <a:srgbClr val="2E2E2E"/>
                </a:solidFill>
                <a:effectLst/>
                <a:latin typeface="NexusSerif"/>
              </a:rPr>
              <a:t>Bil</a:t>
            </a:r>
            <a:r>
              <a:rPr lang="en-US" sz="2400" dirty="0" err="1">
                <a:solidFill>
                  <a:srgbClr val="2E2E2E"/>
                </a:solidFill>
                <a:latin typeface="NexusSerif"/>
              </a:rPr>
              <a:t>-industrien</a:t>
            </a:r>
            <a:r>
              <a:rPr lang="en-US" sz="2400" dirty="0">
                <a:solidFill>
                  <a:srgbClr val="2E2E2E"/>
                </a:solidFill>
                <a:latin typeface="NexusSerif"/>
              </a:rPr>
              <a:t> </a:t>
            </a:r>
          </a:p>
          <a:p>
            <a:pPr marL="800100" lvl="1" indent="-342900">
              <a:buFontTx/>
              <a:buChar char="-"/>
            </a:pPr>
            <a:r>
              <a:rPr lang="en-US" sz="2400" b="0" i="0" dirty="0" err="1">
                <a:solidFill>
                  <a:srgbClr val="2E2E2E"/>
                </a:solidFill>
                <a:effectLst/>
                <a:latin typeface="NexusSerif"/>
              </a:rPr>
              <a:t>Erstatning</a:t>
            </a:r>
            <a:r>
              <a:rPr lang="en-US" sz="2400" b="0" i="0" dirty="0">
                <a:solidFill>
                  <a:srgbClr val="2E2E2E"/>
                </a:solidFill>
                <a:effectLst/>
                <a:latin typeface="NexusSerif"/>
              </a:rPr>
              <a:t> for polystyrene (</a:t>
            </a:r>
            <a:r>
              <a:rPr lang="en-US" sz="2400" dirty="0">
                <a:solidFill>
                  <a:srgbClr val="2E2E2E"/>
                </a:solidFill>
                <a:latin typeface="NexusSerif"/>
              </a:rPr>
              <a:t>EPS)</a:t>
            </a:r>
            <a:endParaRPr lang="en-US" sz="2400" b="0" i="0" dirty="0">
              <a:solidFill>
                <a:srgbClr val="2E2E2E"/>
              </a:solidFill>
              <a:effectLst/>
              <a:latin typeface="NexusSerif"/>
            </a:endParaRPr>
          </a:p>
          <a:p>
            <a:r>
              <a:rPr lang="da-DK" sz="2400" i="1" dirty="0">
                <a:solidFill>
                  <a:srgbClr val="2E2E2E"/>
                </a:solidFill>
                <a:latin typeface="NexusSerif"/>
              </a:rPr>
              <a:t> </a:t>
            </a:r>
          </a:p>
          <a:p>
            <a:r>
              <a:rPr lang="da-DK" sz="2400" b="0" dirty="0">
                <a:solidFill>
                  <a:srgbClr val="2E2E2E"/>
                </a:solidFill>
                <a:effectLst/>
                <a:latin typeface="NexusSerif"/>
              </a:rPr>
              <a:t> </a:t>
            </a:r>
          </a:p>
          <a:p>
            <a:endParaRPr lang="da-DK" sz="2400" i="1" dirty="0">
              <a:solidFill>
                <a:srgbClr val="2E2E2E"/>
              </a:solidFill>
              <a:latin typeface="NexusSerif"/>
            </a:endParaRPr>
          </a:p>
          <a:p>
            <a:endParaRPr lang="da-DK" sz="2400" dirty="0"/>
          </a:p>
        </p:txBody>
      </p:sp>
      <p:sp>
        <p:nvSpPr>
          <p:cNvPr id="15" name="TextBox 14">
            <a:extLst>
              <a:ext uri="{FF2B5EF4-FFF2-40B4-BE49-F238E27FC236}">
                <a16:creationId xmlns:a16="http://schemas.microsoft.com/office/drawing/2014/main" id="{2E8AC800-E53D-4B06-DE12-A4F19DF1402B}"/>
              </a:ext>
            </a:extLst>
          </p:cNvPr>
          <p:cNvSpPr txBox="1"/>
          <p:nvPr/>
        </p:nvSpPr>
        <p:spPr>
          <a:xfrm>
            <a:off x="6565761" y="2308277"/>
            <a:ext cx="5396553" cy="3416320"/>
          </a:xfrm>
          <a:prstGeom prst="rect">
            <a:avLst/>
          </a:prstGeom>
          <a:noFill/>
        </p:spPr>
        <p:txBody>
          <a:bodyPr wrap="square">
            <a:spAutoFit/>
          </a:bodyPr>
          <a:lstStyle/>
          <a:p>
            <a:endParaRPr lang="en-US" sz="2400" b="0" i="0" dirty="0">
              <a:solidFill>
                <a:srgbClr val="2E2E2E"/>
              </a:solidFill>
              <a:effectLst/>
              <a:latin typeface="NexusSerif"/>
            </a:endParaRPr>
          </a:p>
          <a:p>
            <a:r>
              <a:rPr lang="en-US" sz="2400" b="0" i="0" dirty="0" err="1">
                <a:solidFill>
                  <a:srgbClr val="2E2E2E"/>
                </a:solidFill>
                <a:effectLst/>
                <a:latin typeface="NexusSerif"/>
              </a:rPr>
              <a:t>Fordele</a:t>
            </a:r>
            <a:endParaRPr lang="en-US" sz="2400" b="0" i="0" dirty="0">
              <a:solidFill>
                <a:srgbClr val="2E2E2E"/>
              </a:solidFill>
              <a:effectLst/>
              <a:latin typeface="NexusSerif"/>
            </a:endParaRPr>
          </a:p>
          <a:p>
            <a:pPr marL="342900" indent="-342900">
              <a:buFontTx/>
              <a:buChar char="-"/>
            </a:pPr>
            <a:r>
              <a:rPr lang="en-US" sz="2400" b="0" i="0" dirty="0" err="1">
                <a:solidFill>
                  <a:srgbClr val="2E2E2E"/>
                </a:solidFill>
                <a:effectLst/>
                <a:latin typeface="NexusSerif"/>
              </a:rPr>
              <a:t>Billige</a:t>
            </a:r>
            <a:r>
              <a:rPr lang="en-US" sz="2400" b="0" i="0" dirty="0">
                <a:solidFill>
                  <a:srgbClr val="2E2E2E"/>
                </a:solidFill>
                <a:effectLst/>
                <a:latin typeface="NexusSerif"/>
              </a:rPr>
              <a:t> </a:t>
            </a:r>
            <a:r>
              <a:rPr lang="en-US" sz="2400" b="0" i="0" dirty="0" err="1">
                <a:solidFill>
                  <a:srgbClr val="2E2E2E"/>
                </a:solidFill>
                <a:effectLst/>
                <a:latin typeface="NexusSerif"/>
              </a:rPr>
              <a:t>råmaterialer</a:t>
            </a:r>
            <a:endParaRPr lang="en-US" sz="2400" b="0" i="0" dirty="0">
              <a:solidFill>
                <a:srgbClr val="2E2E2E"/>
              </a:solidFill>
              <a:effectLst/>
              <a:latin typeface="NexusSerif"/>
            </a:endParaRPr>
          </a:p>
          <a:p>
            <a:pPr marL="800100" lvl="1" indent="-342900">
              <a:buFontTx/>
              <a:buChar char="-"/>
            </a:pPr>
            <a:r>
              <a:rPr lang="en-US" sz="2400" dirty="0">
                <a:solidFill>
                  <a:srgbClr val="2E2E2E"/>
                </a:solidFill>
                <a:latin typeface="NexusSerif"/>
              </a:rPr>
              <a:t>Agro-</a:t>
            </a:r>
            <a:r>
              <a:rPr lang="en-US" sz="2400" dirty="0" err="1">
                <a:solidFill>
                  <a:srgbClr val="2E2E2E"/>
                </a:solidFill>
                <a:latin typeface="NexusSerif"/>
              </a:rPr>
              <a:t>reststrømme</a:t>
            </a:r>
            <a:endParaRPr lang="en-US" sz="2400" b="0" i="0" dirty="0">
              <a:solidFill>
                <a:srgbClr val="2E2E2E"/>
              </a:solidFill>
              <a:effectLst/>
              <a:latin typeface="NexusSerif"/>
            </a:endParaRPr>
          </a:p>
          <a:p>
            <a:pPr marL="342900" indent="-342900">
              <a:buFontTx/>
              <a:buChar char="-"/>
            </a:pPr>
            <a:r>
              <a:rPr lang="en-US" sz="2400" dirty="0" err="1">
                <a:solidFill>
                  <a:srgbClr val="2E2E2E"/>
                </a:solidFill>
                <a:latin typeface="NexusSerif"/>
              </a:rPr>
              <a:t>Lav</a:t>
            </a:r>
            <a:r>
              <a:rPr lang="en-US" sz="2400" dirty="0">
                <a:solidFill>
                  <a:srgbClr val="2E2E2E"/>
                </a:solidFill>
                <a:latin typeface="NexusSerif"/>
              </a:rPr>
              <a:t> </a:t>
            </a:r>
            <a:r>
              <a:rPr lang="en-US" sz="2400" dirty="0" err="1">
                <a:solidFill>
                  <a:srgbClr val="2E2E2E"/>
                </a:solidFill>
                <a:latin typeface="NexusSerif"/>
              </a:rPr>
              <a:t>energi</a:t>
            </a:r>
            <a:r>
              <a:rPr lang="en-US" sz="2400" dirty="0">
                <a:solidFill>
                  <a:srgbClr val="2E2E2E"/>
                </a:solidFill>
                <a:latin typeface="NexusSerif"/>
              </a:rPr>
              <a:t> production</a:t>
            </a:r>
          </a:p>
          <a:p>
            <a:pPr marL="342900" indent="-342900">
              <a:buFontTx/>
              <a:buChar char="-"/>
            </a:pPr>
            <a:r>
              <a:rPr lang="en-US" sz="2400" b="0" i="0" dirty="0">
                <a:solidFill>
                  <a:srgbClr val="2E2E2E"/>
                </a:solidFill>
                <a:effectLst/>
                <a:latin typeface="NexusSerif"/>
              </a:rPr>
              <a:t>Let </a:t>
            </a:r>
            <a:r>
              <a:rPr lang="en-US" sz="2400" b="0" i="0" dirty="0" err="1">
                <a:solidFill>
                  <a:srgbClr val="2E2E2E"/>
                </a:solidFill>
                <a:effectLst/>
                <a:latin typeface="NexusSerif"/>
              </a:rPr>
              <a:t>materiale</a:t>
            </a:r>
            <a:endParaRPr lang="en-US" sz="2400" b="0" i="0" dirty="0">
              <a:solidFill>
                <a:srgbClr val="2E2E2E"/>
              </a:solidFill>
              <a:effectLst/>
              <a:latin typeface="NexusSerif"/>
            </a:endParaRPr>
          </a:p>
          <a:p>
            <a:pPr marL="342900" indent="-342900">
              <a:buFontTx/>
              <a:buChar char="-"/>
            </a:pPr>
            <a:r>
              <a:rPr lang="en-US" sz="2400" b="0" i="0" dirty="0">
                <a:solidFill>
                  <a:srgbClr val="2E2E2E"/>
                </a:solidFill>
                <a:effectLst/>
                <a:latin typeface="NexusSerif"/>
              </a:rPr>
              <a:t>CO</a:t>
            </a:r>
            <a:r>
              <a:rPr lang="en-US" sz="2400" baseline="-25000" dirty="0">
                <a:solidFill>
                  <a:srgbClr val="2E2E2E"/>
                </a:solidFill>
                <a:latin typeface="NexusSerif"/>
              </a:rPr>
              <a:t>2</a:t>
            </a:r>
            <a:r>
              <a:rPr lang="en-US" sz="2400" dirty="0">
                <a:solidFill>
                  <a:srgbClr val="2E2E2E"/>
                </a:solidFill>
                <a:latin typeface="NexusSerif"/>
              </a:rPr>
              <a:t>-aftryk </a:t>
            </a:r>
            <a:r>
              <a:rPr lang="en-US" sz="2400" dirty="0" err="1">
                <a:solidFill>
                  <a:srgbClr val="2E2E2E"/>
                </a:solidFill>
                <a:latin typeface="NexusSerif"/>
              </a:rPr>
              <a:t>lavt</a:t>
            </a:r>
            <a:endParaRPr lang="en-US" sz="2400" dirty="0">
              <a:solidFill>
                <a:srgbClr val="2E2E2E"/>
              </a:solidFill>
              <a:latin typeface="NexusSerif"/>
            </a:endParaRPr>
          </a:p>
          <a:p>
            <a:pPr marL="342900" indent="-342900">
              <a:buFontTx/>
              <a:buChar char="-"/>
            </a:pPr>
            <a:r>
              <a:rPr lang="en-US" sz="2400" b="0" i="0" dirty="0" err="1">
                <a:solidFill>
                  <a:srgbClr val="2E2E2E"/>
                </a:solidFill>
                <a:effectLst/>
                <a:latin typeface="NexusSerif"/>
              </a:rPr>
              <a:t>Bionedbrydeligt</a:t>
            </a:r>
            <a:endParaRPr lang="en-US" sz="2400" dirty="0">
              <a:solidFill>
                <a:srgbClr val="2E2E2E"/>
              </a:solidFill>
              <a:latin typeface="NexusSerif"/>
            </a:endParaRPr>
          </a:p>
          <a:p>
            <a:pPr marL="342900" indent="-342900">
              <a:buFontTx/>
              <a:buChar char="-"/>
            </a:pPr>
            <a:r>
              <a:rPr lang="en-US" sz="2400" b="0" i="0" dirty="0" err="1">
                <a:solidFill>
                  <a:srgbClr val="2E2E2E"/>
                </a:solidFill>
                <a:effectLst/>
                <a:latin typeface="NexusSerif"/>
              </a:rPr>
              <a:t>Gode</a:t>
            </a:r>
            <a:r>
              <a:rPr lang="en-US" sz="2400" b="0" i="0" dirty="0">
                <a:solidFill>
                  <a:srgbClr val="2E2E2E"/>
                </a:solidFill>
                <a:effectLst/>
                <a:latin typeface="NexusSerif"/>
              </a:rPr>
              <a:t> </a:t>
            </a:r>
            <a:r>
              <a:rPr lang="en-US" sz="2400" b="0" i="0" dirty="0" err="1">
                <a:solidFill>
                  <a:srgbClr val="2E2E2E"/>
                </a:solidFill>
                <a:effectLst/>
                <a:latin typeface="NexusSerif"/>
              </a:rPr>
              <a:t>egenskaber</a:t>
            </a:r>
            <a:r>
              <a:rPr lang="en-US" sz="2400" b="0" i="0" dirty="0">
                <a:solidFill>
                  <a:srgbClr val="2E2E2E"/>
                </a:solidFill>
                <a:effectLst/>
                <a:latin typeface="NexusSerif"/>
              </a:rPr>
              <a:t> (brand, </a:t>
            </a:r>
            <a:r>
              <a:rPr lang="en-US" sz="2400" b="0" i="0" dirty="0" err="1">
                <a:solidFill>
                  <a:srgbClr val="2E2E2E"/>
                </a:solidFill>
                <a:effectLst/>
                <a:latin typeface="NexusSerif"/>
              </a:rPr>
              <a:t>isolering</a:t>
            </a:r>
            <a:r>
              <a:rPr lang="en-US" sz="2400" b="0" i="0" dirty="0">
                <a:solidFill>
                  <a:srgbClr val="2E2E2E"/>
                </a:solidFill>
                <a:effectLst/>
                <a:latin typeface="NexusSerif"/>
              </a:rPr>
              <a:t>, </a:t>
            </a:r>
            <a:r>
              <a:rPr lang="en-US" sz="2400" b="0" i="0" dirty="0" err="1">
                <a:solidFill>
                  <a:srgbClr val="2E2E2E"/>
                </a:solidFill>
                <a:effectLst/>
                <a:latin typeface="NexusSerif"/>
              </a:rPr>
              <a:t>lyd</a:t>
            </a:r>
            <a:r>
              <a:rPr lang="en-US" sz="2400" b="0" i="0" dirty="0">
                <a:solidFill>
                  <a:srgbClr val="2E2E2E"/>
                </a:solidFill>
                <a:effectLst/>
                <a:latin typeface="NexusSerif"/>
              </a:rPr>
              <a:t>)</a:t>
            </a:r>
            <a:endParaRPr lang="en-US" sz="2400" dirty="0">
              <a:solidFill>
                <a:srgbClr val="2E2E2E"/>
              </a:solidFill>
              <a:latin typeface="NexusSerif"/>
            </a:endParaRPr>
          </a:p>
        </p:txBody>
      </p:sp>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3561806" cy="553998"/>
          </a:xfrm>
          <a:prstGeom prst="rect">
            <a:avLst/>
          </a:prstGeom>
          <a:noFill/>
        </p:spPr>
        <p:txBody>
          <a:bodyPr wrap="square">
            <a:spAutoFit/>
          </a:bodyPr>
          <a:lstStyle/>
          <a:p>
            <a:r>
              <a:rPr lang="en-US" sz="3000" b="1" dirty="0" err="1">
                <a:solidFill>
                  <a:srgbClr val="2E2E2E"/>
                </a:solidFill>
                <a:latin typeface="NexusSerif"/>
              </a:rPr>
              <a:t>Myceliekompositter</a:t>
            </a:r>
            <a:endParaRPr lang="da-DK" sz="3000" b="1" dirty="0"/>
          </a:p>
        </p:txBody>
      </p:sp>
    </p:spTree>
    <p:extLst>
      <p:ext uri="{BB962C8B-B14F-4D97-AF65-F5344CB8AC3E}">
        <p14:creationId xmlns:p14="http://schemas.microsoft.com/office/powerpoint/2010/main" val="3928064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ilding Process">
            <a:extLst>
              <a:ext uri="{FF2B5EF4-FFF2-40B4-BE49-F238E27FC236}">
                <a16:creationId xmlns:a16="http://schemas.microsoft.com/office/drawing/2014/main" id="{A9A82032-CD29-7FF7-3AB3-4185E581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49" y="1948867"/>
            <a:ext cx="11277600" cy="3143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A547F6-0AA4-307B-A613-B655E9DF12D2}"/>
              </a:ext>
            </a:extLst>
          </p:cNvPr>
          <p:cNvSpPr txBox="1"/>
          <p:nvPr/>
        </p:nvSpPr>
        <p:spPr>
          <a:xfrm>
            <a:off x="557349" y="5092791"/>
            <a:ext cx="7593874" cy="923330"/>
          </a:xfrm>
          <a:prstGeom prst="rect">
            <a:avLst/>
          </a:prstGeom>
          <a:noFill/>
        </p:spPr>
        <p:txBody>
          <a:bodyPr wrap="square">
            <a:spAutoFit/>
          </a:bodyPr>
          <a:lstStyle/>
          <a:p>
            <a:pPr algn="l"/>
            <a:r>
              <a:rPr lang="en-US" dirty="0" err="1">
                <a:solidFill>
                  <a:srgbClr val="333333"/>
                </a:solidFill>
                <a:latin typeface="proxima-nova"/>
              </a:rPr>
              <a:t>BioHab</a:t>
            </a:r>
            <a:r>
              <a:rPr lang="en-US" dirty="0">
                <a:solidFill>
                  <a:srgbClr val="333333"/>
                </a:solidFill>
                <a:latin typeface="proxima-nova"/>
              </a:rPr>
              <a:t>: </a:t>
            </a:r>
            <a:r>
              <a:rPr lang="en-US" dirty="0" err="1">
                <a:solidFill>
                  <a:srgbClr val="333333"/>
                </a:solidFill>
                <a:latin typeface="proxima-nova"/>
              </a:rPr>
              <a:t>RedHouse</a:t>
            </a:r>
            <a:r>
              <a:rPr lang="en-US" dirty="0">
                <a:solidFill>
                  <a:srgbClr val="333333"/>
                </a:solidFill>
                <a:latin typeface="proxima-nova"/>
              </a:rPr>
              <a:t> (MIT) </a:t>
            </a:r>
            <a:r>
              <a:rPr lang="en-US" dirty="0" err="1">
                <a:solidFill>
                  <a:srgbClr val="333333"/>
                </a:solidFill>
                <a:latin typeface="proxima-nova"/>
              </a:rPr>
              <a:t>bygger</a:t>
            </a:r>
            <a:r>
              <a:rPr lang="en-US" dirty="0">
                <a:solidFill>
                  <a:srgbClr val="333333"/>
                </a:solidFill>
                <a:latin typeface="proxima-nova"/>
              </a:rPr>
              <a:t> i Namibia med </a:t>
            </a:r>
            <a:r>
              <a:rPr lang="en-US" dirty="0" err="1">
                <a:solidFill>
                  <a:srgbClr val="333333"/>
                </a:solidFill>
                <a:latin typeface="proxima-nova"/>
              </a:rPr>
              <a:t>anvendelse</a:t>
            </a:r>
            <a:r>
              <a:rPr lang="en-US" dirty="0">
                <a:solidFill>
                  <a:srgbClr val="333333"/>
                </a:solidFill>
                <a:latin typeface="proxima-nova"/>
              </a:rPr>
              <a:t> </a:t>
            </a:r>
            <a:r>
              <a:rPr lang="en-US" dirty="0" err="1">
                <a:solidFill>
                  <a:srgbClr val="333333"/>
                </a:solidFill>
                <a:latin typeface="proxima-nova"/>
              </a:rPr>
              <a:t>af</a:t>
            </a:r>
            <a:r>
              <a:rPr lang="en-US" dirty="0">
                <a:solidFill>
                  <a:srgbClr val="333333"/>
                </a:solidFill>
                <a:latin typeface="proxima-nova"/>
              </a:rPr>
              <a:t> </a:t>
            </a:r>
            <a:r>
              <a:rPr lang="en-US" dirty="0" err="1">
                <a:solidFill>
                  <a:srgbClr val="333333"/>
                </a:solidFill>
                <a:latin typeface="proxima-nova"/>
              </a:rPr>
              <a:t>lokal</a:t>
            </a:r>
            <a:r>
              <a:rPr lang="en-US" dirty="0">
                <a:solidFill>
                  <a:srgbClr val="333333"/>
                </a:solidFill>
                <a:latin typeface="proxima-nova"/>
              </a:rPr>
              <a:t> </a:t>
            </a:r>
            <a:r>
              <a:rPr lang="en-US" dirty="0" err="1">
                <a:solidFill>
                  <a:srgbClr val="333333"/>
                </a:solidFill>
                <a:latin typeface="proxima-nova"/>
              </a:rPr>
              <a:t>biomasse</a:t>
            </a:r>
            <a:endParaRPr lang="en-US" b="0" i="0" dirty="0">
              <a:solidFill>
                <a:srgbClr val="333333"/>
              </a:solidFill>
              <a:effectLst/>
              <a:latin typeface="proxima-nova"/>
            </a:endParaRPr>
          </a:p>
          <a:p>
            <a:br>
              <a:rPr lang="en-US" dirty="0"/>
            </a:br>
            <a:endParaRPr lang="da-DK" dirty="0"/>
          </a:p>
        </p:txBody>
      </p:sp>
      <p:sp>
        <p:nvSpPr>
          <p:cNvPr id="6" name="TextBox 5">
            <a:extLst>
              <a:ext uri="{FF2B5EF4-FFF2-40B4-BE49-F238E27FC236}">
                <a16:creationId xmlns:a16="http://schemas.microsoft.com/office/drawing/2014/main" id="{A4C6BFCB-03EA-C653-6805-2D62093BD4B0}"/>
              </a:ext>
            </a:extLst>
          </p:cNvPr>
          <p:cNvSpPr txBox="1"/>
          <p:nvPr/>
        </p:nvSpPr>
        <p:spPr>
          <a:xfrm>
            <a:off x="2812868" y="235973"/>
            <a:ext cx="3561806" cy="553998"/>
          </a:xfrm>
          <a:prstGeom prst="rect">
            <a:avLst/>
          </a:prstGeom>
          <a:noFill/>
        </p:spPr>
        <p:txBody>
          <a:bodyPr wrap="square">
            <a:spAutoFit/>
          </a:bodyPr>
          <a:lstStyle/>
          <a:p>
            <a:r>
              <a:rPr lang="en-US" sz="3000" b="1" dirty="0" err="1">
                <a:solidFill>
                  <a:srgbClr val="2E2E2E"/>
                </a:solidFill>
                <a:latin typeface="NexusSerif"/>
              </a:rPr>
              <a:t>Myceliekompositter</a:t>
            </a:r>
            <a:endParaRPr lang="da-DK" sz="3000" b="1" dirty="0"/>
          </a:p>
        </p:txBody>
      </p:sp>
    </p:spTree>
    <p:extLst>
      <p:ext uri="{BB962C8B-B14F-4D97-AF65-F5344CB8AC3E}">
        <p14:creationId xmlns:p14="http://schemas.microsoft.com/office/powerpoint/2010/main" val="3478225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457334-921F-1BF8-FED2-E654D6FD49AC}"/>
              </a:ext>
            </a:extLst>
          </p:cNvPr>
          <p:cNvSpPr txBox="1"/>
          <p:nvPr/>
        </p:nvSpPr>
        <p:spPr>
          <a:xfrm>
            <a:off x="914398" y="1609299"/>
            <a:ext cx="7053945" cy="4893647"/>
          </a:xfrm>
          <a:prstGeom prst="rect">
            <a:avLst/>
          </a:prstGeom>
          <a:noFill/>
        </p:spPr>
        <p:txBody>
          <a:bodyPr wrap="square">
            <a:spAutoFit/>
          </a:bodyPr>
          <a:lstStyle/>
          <a:p>
            <a:r>
              <a:rPr lang="da-DK" sz="2400" dirty="0" err="1">
                <a:solidFill>
                  <a:srgbClr val="2E2E2E"/>
                </a:solidFill>
                <a:latin typeface="NexusSerif"/>
              </a:rPr>
              <a:t>Biostimulant</a:t>
            </a:r>
            <a:r>
              <a:rPr lang="da-DK" sz="2400" dirty="0">
                <a:solidFill>
                  <a:srgbClr val="2E2E2E"/>
                </a:solidFill>
                <a:latin typeface="NexusSerif"/>
              </a:rPr>
              <a:t> </a:t>
            </a:r>
          </a:p>
          <a:p>
            <a:pPr marL="342900" indent="-342900">
              <a:buFontTx/>
              <a:buChar char="-"/>
            </a:pPr>
            <a:r>
              <a:rPr lang="da-DK" sz="2400" dirty="0">
                <a:solidFill>
                  <a:srgbClr val="2E2E2E"/>
                </a:solidFill>
                <a:latin typeface="NexusSerif"/>
              </a:rPr>
              <a:t>Øget immunforsvar mod </a:t>
            </a:r>
            <a:r>
              <a:rPr lang="da-DK" sz="2400" dirty="0" err="1">
                <a:solidFill>
                  <a:srgbClr val="2E2E2E"/>
                </a:solidFill>
                <a:latin typeface="NexusSerif"/>
              </a:rPr>
              <a:t>insektion</a:t>
            </a:r>
            <a:r>
              <a:rPr lang="da-DK" sz="2400" dirty="0">
                <a:solidFill>
                  <a:srgbClr val="2E2E2E"/>
                </a:solidFill>
                <a:latin typeface="NexusSerif"/>
              </a:rPr>
              <a:t> hos planter</a:t>
            </a:r>
          </a:p>
          <a:p>
            <a:pPr marL="342900" indent="-342900">
              <a:buFontTx/>
              <a:buChar char="-"/>
            </a:pPr>
            <a:r>
              <a:rPr lang="da-DK" sz="2400" dirty="0">
                <a:solidFill>
                  <a:srgbClr val="2E2E2E"/>
                </a:solidFill>
                <a:latin typeface="NexusSerif"/>
              </a:rPr>
              <a:t>Mindske insekticid forbrug </a:t>
            </a:r>
          </a:p>
          <a:p>
            <a:endParaRPr lang="da-DK" sz="2400" dirty="0">
              <a:solidFill>
                <a:srgbClr val="2E2E2E"/>
              </a:solidFill>
              <a:latin typeface="NexusSerif"/>
            </a:endParaRPr>
          </a:p>
          <a:p>
            <a:r>
              <a:rPr lang="da-DK" sz="2400" dirty="0">
                <a:solidFill>
                  <a:srgbClr val="2E2E2E"/>
                </a:solidFill>
                <a:latin typeface="NexusSerif"/>
              </a:rPr>
              <a:t>Emballage – </a:t>
            </a:r>
            <a:r>
              <a:rPr lang="da-DK" sz="2400" dirty="0" err="1">
                <a:solidFill>
                  <a:srgbClr val="2E2E2E"/>
                </a:solidFill>
                <a:latin typeface="NexusSerif"/>
              </a:rPr>
              <a:t>Fungal</a:t>
            </a:r>
            <a:r>
              <a:rPr lang="da-DK" sz="2400" dirty="0">
                <a:solidFill>
                  <a:srgbClr val="2E2E2E"/>
                </a:solidFill>
                <a:latin typeface="NexusSerif"/>
              </a:rPr>
              <a:t> </a:t>
            </a:r>
            <a:r>
              <a:rPr lang="da-DK" sz="2400" dirty="0" err="1">
                <a:solidFill>
                  <a:srgbClr val="2E2E2E"/>
                </a:solidFill>
                <a:latin typeface="NexusSerif"/>
              </a:rPr>
              <a:t>foams</a:t>
            </a:r>
            <a:endParaRPr lang="da-DK" sz="2400" dirty="0">
              <a:solidFill>
                <a:srgbClr val="2E2E2E"/>
              </a:solidFill>
              <a:latin typeface="NexusSerif"/>
            </a:endParaRPr>
          </a:p>
          <a:p>
            <a:pPr marL="342900" indent="-342900">
              <a:buFontTx/>
              <a:buChar char="-"/>
            </a:pPr>
            <a:r>
              <a:rPr lang="da-DK" sz="2400" dirty="0">
                <a:solidFill>
                  <a:srgbClr val="2E2E2E"/>
                </a:solidFill>
                <a:latin typeface="NexusSerif"/>
              </a:rPr>
              <a:t>Bionedbrydeligt</a:t>
            </a:r>
          </a:p>
          <a:p>
            <a:pPr marL="342900" indent="-342900">
              <a:buFontTx/>
              <a:buChar char="-"/>
            </a:pPr>
            <a:r>
              <a:rPr lang="da-DK" sz="2400" dirty="0">
                <a:solidFill>
                  <a:srgbClr val="2E2E2E"/>
                </a:solidFill>
                <a:latin typeface="NexusSerif"/>
              </a:rPr>
              <a:t>Reducere anvendelse af fossile råvarer</a:t>
            </a:r>
          </a:p>
          <a:p>
            <a:pPr marL="342900" indent="-342900">
              <a:buFontTx/>
              <a:buChar char="-"/>
            </a:pPr>
            <a:endParaRPr lang="da-DK" sz="2400" dirty="0">
              <a:solidFill>
                <a:srgbClr val="2E2E2E"/>
              </a:solidFill>
              <a:latin typeface="NexusSerif"/>
            </a:endParaRPr>
          </a:p>
          <a:p>
            <a:r>
              <a:rPr lang="da-DK" sz="2400" dirty="0">
                <a:solidFill>
                  <a:srgbClr val="2E2E2E"/>
                </a:solidFill>
                <a:latin typeface="NexusSerif"/>
              </a:rPr>
              <a:t>Tekstil – MYLO / </a:t>
            </a:r>
            <a:r>
              <a:rPr lang="da-DK" sz="2400" dirty="0" err="1">
                <a:solidFill>
                  <a:srgbClr val="2E2E2E"/>
                </a:solidFill>
                <a:latin typeface="NexusSerif"/>
              </a:rPr>
              <a:t>MycoTex</a:t>
            </a:r>
            <a:endParaRPr lang="da-DK" sz="2400" dirty="0">
              <a:solidFill>
                <a:srgbClr val="2E2E2E"/>
              </a:solidFill>
              <a:latin typeface="NexusSerif"/>
            </a:endParaRPr>
          </a:p>
          <a:p>
            <a:pPr marL="342900" indent="-342900">
              <a:buFontTx/>
              <a:buChar char="-"/>
            </a:pPr>
            <a:r>
              <a:rPr lang="da-DK" sz="2400" dirty="0">
                <a:solidFill>
                  <a:srgbClr val="2E2E2E"/>
                </a:solidFill>
                <a:latin typeface="NexusSerif"/>
              </a:rPr>
              <a:t>Læder-lignende </a:t>
            </a:r>
          </a:p>
          <a:p>
            <a:pPr marL="342900" indent="-342900">
              <a:buFontTx/>
              <a:buChar char="-"/>
            </a:pPr>
            <a:r>
              <a:rPr lang="da-DK" sz="2400" dirty="0">
                <a:solidFill>
                  <a:srgbClr val="2E2E2E"/>
                </a:solidFill>
                <a:latin typeface="NexusSerif"/>
              </a:rPr>
              <a:t>Indfarvning, vandtæt</a:t>
            </a:r>
          </a:p>
          <a:p>
            <a:endParaRPr lang="da-DK" sz="2400" dirty="0">
              <a:solidFill>
                <a:srgbClr val="2E2E2E"/>
              </a:solidFill>
              <a:latin typeface="NexusSerif"/>
            </a:endParaRPr>
          </a:p>
          <a:p>
            <a:endParaRPr lang="da-DK" sz="2400" dirty="0">
              <a:solidFill>
                <a:srgbClr val="2E2E2E"/>
              </a:solidFill>
              <a:latin typeface="NexusSerif"/>
            </a:endParaRPr>
          </a:p>
        </p:txBody>
      </p:sp>
      <p:sp>
        <p:nvSpPr>
          <p:cNvPr id="3" name="TextBox 2">
            <a:extLst>
              <a:ext uri="{FF2B5EF4-FFF2-40B4-BE49-F238E27FC236}">
                <a16:creationId xmlns:a16="http://schemas.microsoft.com/office/drawing/2014/main" id="{9A1AB350-6CA1-72F8-E7EB-8363219656F7}"/>
              </a:ext>
            </a:extLst>
          </p:cNvPr>
          <p:cNvSpPr txBox="1"/>
          <p:nvPr/>
        </p:nvSpPr>
        <p:spPr>
          <a:xfrm>
            <a:off x="2299063" y="235973"/>
            <a:ext cx="5129347" cy="553998"/>
          </a:xfrm>
          <a:prstGeom prst="rect">
            <a:avLst/>
          </a:prstGeom>
          <a:noFill/>
        </p:spPr>
        <p:txBody>
          <a:bodyPr wrap="square">
            <a:spAutoFit/>
          </a:bodyPr>
          <a:lstStyle/>
          <a:p>
            <a:r>
              <a:rPr lang="en-US" sz="3000" b="1" dirty="0">
                <a:solidFill>
                  <a:srgbClr val="2E2E2E"/>
                </a:solidFill>
                <a:latin typeface="NexusSerif"/>
              </a:rPr>
              <a:t>Andre </a:t>
            </a:r>
            <a:r>
              <a:rPr lang="en-US" sz="3000" b="1" dirty="0" err="1">
                <a:solidFill>
                  <a:srgbClr val="2E2E2E"/>
                </a:solidFill>
                <a:latin typeface="NexusSerif"/>
              </a:rPr>
              <a:t>potentielle</a:t>
            </a:r>
            <a:r>
              <a:rPr lang="en-US" sz="3000" b="1" dirty="0">
                <a:solidFill>
                  <a:srgbClr val="2E2E2E"/>
                </a:solidFill>
                <a:latin typeface="NexusSerif"/>
              </a:rPr>
              <a:t> </a:t>
            </a:r>
            <a:r>
              <a:rPr lang="en-US" sz="3000" b="1" dirty="0" err="1">
                <a:solidFill>
                  <a:srgbClr val="2E2E2E"/>
                </a:solidFill>
                <a:latin typeface="NexusSerif"/>
              </a:rPr>
              <a:t>anvendelser</a:t>
            </a:r>
            <a:endParaRPr lang="da-DK" sz="3000" b="1" dirty="0"/>
          </a:p>
        </p:txBody>
      </p:sp>
      <p:pic>
        <p:nvPicPr>
          <p:cNvPr id="7172" name="Picture 4">
            <a:extLst>
              <a:ext uri="{FF2B5EF4-FFF2-40B4-BE49-F238E27FC236}">
                <a16:creationId xmlns:a16="http://schemas.microsoft.com/office/drawing/2014/main" id="{1A1CE401-0F9B-17BE-71BD-22BA1E36D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725" y="2705099"/>
            <a:ext cx="2819399" cy="185757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tan Smith Mylo, the first sneaker made from mushroom mycelium">
            <a:extLst>
              <a:ext uri="{FF2B5EF4-FFF2-40B4-BE49-F238E27FC236}">
                <a16:creationId xmlns:a16="http://schemas.microsoft.com/office/drawing/2014/main" id="{77450C98-153A-782D-AAB1-DDCFC94953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6"/>
          <a:stretch/>
        </p:blipFill>
        <p:spPr bwMode="auto">
          <a:xfrm>
            <a:off x="9229724" y="4950371"/>
            <a:ext cx="28194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phid Control: How to Get Rid of Aphids on Plants | The Old Farmer's Almanac">
            <a:extLst>
              <a:ext uri="{FF2B5EF4-FFF2-40B4-BE49-F238E27FC236}">
                <a16:creationId xmlns:a16="http://schemas.microsoft.com/office/drawing/2014/main" id="{46420134-D995-0E21-3299-8A75FEAACB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44" b="13824"/>
          <a:stretch/>
        </p:blipFill>
        <p:spPr bwMode="auto">
          <a:xfrm>
            <a:off x="9229724" y="685800"/>
            <a:ext cx="2819400" cy="163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052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vedemose">
            <a:extLst>
              <a:ext uri="{FF2B5EF4-FFF2-40B4-BE49-F238E27FC236}">
                <a16:creationId xmlns:a16="http://schemas.microsoft.com/office/drawing/2014/main" id="{2D45D7DE-7EF6-0E7B-A3E1-B4E6579D2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95" r="33891"/>
          <a:stretch/>
        </p:blipFill>
        <p:spPr bwMode="auto">
          <a:xfrm>
            <a:off x="6343651" y="2400217"/>
            <a:ext cx="5848350" cy="4457783"/>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Mycelium, the Building Material Made of Fungi | Urbana Design">
            <a:extLst>
              <a:ext uri="{FF2B5EF4-FFF2-40B4-BE49-F238E27FC236}">
                <a16:creationId xmlns:a16="http://schemas.microsoft.com/office/drawing/2014/main" id="{157AEE64-E4AB-BAD3-C7D3-ADB591A776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 r="9552"/>
          <a:stretch/>
        </p:blipFill>
        <p:spPr bwMode="auto">
          <a:xfrm>
            <a:off x="21" y="1162050"/>
            <a:ext cx="7604715" cy="570143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he history of mycoprotein | The history of mycoprotein Fungi-based  Alternative Protein for the Food Industry | Mycoprotein | Sweden">
            <a:extLst>
              <a:ext uri="{FF2B5EF4-FFF2-40B4-BE49-F238E27FC236}">
                <a16:creationId xmlns:a16="http://schemas.microsoft.com/office/drawing/2014/main" id="{FC121A42-9F54-E18F-F3CC-3C963B1866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098" r="-2" b="-2"/>
          <a:stretch/>
        </p:blipFill>
        <p:spPr bwMode="auto">
          <a:xfrm>
            <a:off x="4895851" y="0"/>
            <a:ext cx="7296150" cy="334640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8CEDD6-C36F-50A8-0FFD-D26B111D9CD1}"/>
              </a:ext>
            </a:extLst>
          </p:cNvPr>
          <p:cNvSpPr txBox="1"/>
          <p:nvPr/>
        </p:nvSpPr>
        <p:spPr>
          <a:xfrm>
            <a:off x="5294812" y="173635"/>
            <a:ext cx="3544389" cy="369332"/>
          </a:xfrm>
          <a:prstGeom prst="rect">
            <a:avLst/>
          </a:prstGeom>
          <a:noFill/>
        </p:spPr>
        <p:txBody>
          <a:bodyPr wrap="square">
            <a:spAutoFit/>
          </a:bodyPr>
          <a:lstStyle/>
          <a:p>
            <a:r>
              <a:rPr lang="en-US" sz="1800" b="0" i="0" dirty="0">
                <a:solidFill>
                  <a:schemeClr val="bg1"/>
                </a:solidFill>
                <a:effectLst/>
                <a:latin typeface="NexusSerif"/>
              </a:rPr>
              <a:t>Protein og Umami v. René Lametsch</a:t>
            </a:r>
            <a:endParaRPr lang="da-DK" dirty="0">
              <a:solidFill>
                <a:schemeClr val="bg1"/>
              </a:solidFill>
            </a:endParaRPr>
          </a:p>
        </p:txBody>
      </p:sp>
      <p:sp>
        <p:nvSpPr>
          <p:cNvPr id="8" name="TextBox 7">
            <a:extLst>
              <a:ext uri="{FF2B5EF4-FFF2-40B4-BE49-F238E27FC236}">
                <a16:creationId xmlns:a16="http://schemas.microsoft.com/office/drawing/2014/main" id="{7FA716C3-9499-A5DA-EF23-B7C0222627C7}"/>
              </a:ext>
            </a:extLst>
          </p:cNvPr>
          <p:cNvSpPr txBox="1"/>
          <p:nvPr/>
        </p:nvSpPr>
        <p:spPr>
          <a:xfrm>
            <a:off x="631372" y="6352367"/>
            <a:ext cx="3544389" cy="369332"/>
          </a:xfrm>
          <a:prstGeom prst="rect">
            <a:avLst/>
          </a:prstGeom>
          <a:noFill/>
        </p:spPr>
        <p:txBody>
          <a:bodyPr wrap="square">
            <a:spAutoFit/>
          </a:bodyPr>
          <a:lstStyle/>
          <a:p>
            <a:r>
              <a:rPr lang="en-US" sz="1800" b="0" i="0" dirty="0">
                <a:effectLst/>
                <a:latin typeface="NexusSerif"/>
              </a:rPr>
              <a:t>Fungal Futures v. Phil Ayres</a:t>
            </a:r>
            <a:endParaRPr lang="da-DK" dirty="0"/>
          </a:p>
        </p:txBody>
      </p:sp>
      <p:sp>
        <p:nvSpPr>
          <p:cNvPr id="10" name="TextBox 9">
            <a:extLst>
              <a:ext uri="{FF2B5EF4-FFF2-40B4-BE49-F238E27FC236}">
                <a16:creationId xmlns:a16="http://schemas.microsoft.com/office/drawing/2014/main" id="{0EC4AF5C-CC3C-3FE5-30C8-09AD829280A1}"/>
              </a:ext>
            </a:extLst>
          </p:cNvPr>
          <p:cNvSpPr txBox="1"/>
          <p:nvPr/>
        </p:nvSpPr>
        <p:spPr>
          <a:xfrm>
            <a:off x="8438606" y="6157670"/>
            <a:ext cx="3544389" cy="646331"/>
          </a:xfrm>
          <a:prstGeom prst="rect">
            <a:avLst/>
          </a:prstGeom>
          <a:noFill/>
        </p:spPr>
        <p:txBody>
          <a:bodyPr wrap="square">
            <a:spAutoFit/>
          </a:bodyPr>
          <a:lstStyle/>
          <a:p>
            <a:r>
              <a:rPr lang="en-US" sz="1800" b="0" i="0" dirty="0" err="1">
                <a:effectLst/>
                <a:latin typeface="NexusSerif"/>
              </a:rPr>
              <a:t>Sunde</a:t>
            </a:r>
            <a:r>
              <a:rPr lang="en-US" sz="1800" b="0" i="0" dirty="0">
                <a:effectLst/>
                <a:latin typeface="NexusSerif"/>
              </a:rPr>
              <a:t> og </a:t>
            </a:r>
            <a:r>
              <a:rPr lang="en-US" sz="1800" b="0" i="0" dirty="0" err="1">
                <a:effectLst/>
                <a:latin typeface="NexusSerif"/>
              </a:rPr>
              <a:t>smagfulde</a:t>
            </a:r>
            <a:r>
              <a:rPr lang="en-US" sz="1800" b="0" i="0" dirty="0">
                <a:effectLst/>
                <a:latin typeface="NexusSerif"/>
              </a:rPr>
              <a:t> </a:t>
            </a:r>
            <a:r>
              <a:rPr lang="en-US" sz="1800" b="0" i="0" dirty="0" err="1">
                <a:effectLst/>
                <a:latin typeface="NexusSerif"/>
              </a:rPr>
              <a:t>ingredienser</a:t>
            </a:r>
            <a:r>
              <a:rPr lang="en-US" sz="1800" b="0" i="0" dirty="0">
                <a:effectLst/>
                <a:latin typeface="NexusSerif"/>
              </a:rPr>
              <a:t> v. Jens Christian Hansen</a:t>
            </a:r>
            <a:endParaRPr lang="da-DK" dirty="0"/>
          </a:p>
        </p:txBody>
      </p:sp>
    </p:spTree>
    <p:extLst>
      <p:ext uri="{BB962C8B-B14F-4D97-AF65-F5344CB8AC3E}">
        <p14:creationId xmlns:p14="http://schemas.microsoft.com/office/powerpoint/2010/main" val="413121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272974-B97C-B0AC-7A8E-E81A31065C88}"/>
              </a:ext>
            </a:extLst>
          </p:cNvPr>
          <p:cNvPicPr>
            <a:picLocks noChangeAspect="1"/>
          </p:cNvPicPr>
          <p:nvPr/>
        </p:nvPicPr>
        <p:blipFill rotWithShape="1">
          <a:blip r:embed="rId2"/>
          <a:srcRect l="28984" t="16389" r="30313" b="14027"/>
          <a:stretch/>
        </p:blipFill>
        <p:spPr>
          <a:xfrm>
            <a:off x="2476500" y="142875"/>
            <a:ext cx="6800850" cy="6539780"/>
          </a:xfrm>
          <a:prstGeom prst="rect">
            <a:avLst/>
          </a:prstGeom>
        </p:spPr>
      </p:pic>
    </p:spTree>
    <p:extLst>
      <p:ext uri="{BB962C8B-B14F-4D97-AF65-F5344CB8AC3E}">
        <p14:creationId xmlns:p14="http://schemas.microsoft.com/office/powerpoint/2010/main" val="504337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11F0C-66CC-49D3-AF35-64DB6E4F3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0253"/>
            <a:ext cx="12192000" cy="2952047"/>
          </a:xfrm>
          <a:prstGeom prst="rect">
            <a:avLst/>
          </a:prstGeom>
        </p:spPr>
      </p:pic>
      <p:sp>
        <p:nvSpPr>
          <p:cNvPr id="2" name="Title 1">
            <a:extLst>
              <a:ext uri="{FF2B5EF4-FFF2-40B4-BE49-F238E27FC236}">
                <a16:creationId xmlns:a16="http://schemas.microsoft.com/office/drawing/2014/main" id="{E1CDAEA4-72D2-467F-A357-099679362A61}"/>
              </a:ext>
            </a:extLst>
          </p:cNvPr>
          <p:cNvSpPr>
            <a:spLocks noGrp="1"/>
          </p:cNvSpPr>
          <p:nvPr>
            <p:ph type="ctrTitle"/>
          </p:nvPr>
        </p:nvSpPr>
        <p:spPr>
          <a:xfrm>
            <a:off x="2076824" y="275966"/>
            <a:ext cx="7648575" cy="729434"/>
          </a:xfrm>
        </p:spPr>
        <p:txBody>
          <a:bodyPr>
            <a:normAutofit/>
          </a:bodyPr>
          <a:lstStyle/>
          <a:p>
            <a:r>
              <a:rPr lang="en-US" sz="3600" b="1" dirty="0"/>
              <a:t>Mange </a:t>
            </a:r>
            <a:r>
              <a:rPr lang="en-US" sz="3600" b="1" dirty="0" err="1"/>
              <a:t>tak</a:t>
            </a:r>
            <a:r>
              <a:rPr lang="en-US" sz="3600" b="1" dirty="0"/>
              <a:t> for </a:t>
            </a:r>
            <a:r>
              <a:rPr lang="en-US" sz="3600" b="1" dirty="0" err="1"/>
              <a:t>jeres</a:t>
            </a:r>
            <a:r>
              <a:rPr lang="en-US" sz="3600" b="1" dirty="0"/>
              <a:t> </a:t>
            </a:r>
            <a:r>
              <a:rPr lang="en-US" sz="3600" b="1" dirty="0" err="1"/>
              <a:t>opmærksomhed</a:t>
            </a:r>
            <a:endParaRPr lang="da-DK" sz="3600" dirty="0"/>
          </a:p>
        </p:txBody>
      </p:sp>
      <p:pic>
        <p:nvPicPr>
          <p:cNvPr id="5" name="Picture 4">
            <a:extLst>
              <a:ext uri="{FF2B5EF4-FFF2-40B4-BE49-F238E27FC236}">
                <a16:creationId xmlns:a16="http://schemas.microsoft.com/office/drawing/2014/main" id="{FD56246E-1D46-459E-B895-6BBDA5CDA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1474" y="318092"/>
            <a:ext cx="1875675" cy="928732"/>
          </a:xfrm>
          <a:prstGeom prst="rect">
            <a:avLst/>
          </a:prstGeom>
        </p:spPr>
      </p:pic>
      <p:sp>
        <p:nvSpPr>
          <p:cNvPr id="6" name="Subtitle 2">
            <a:extLst>
              <a:ext uri="{FF2B5EF4-FFF2-40B4-BE49-F238E27FC236}">
                <a16:creationId xmlns:a16="http://schemas.microsoft.com/office/drawing/2014/main" id="{9ACE3D5B-AE5B-4019-972B-E602BD27CAF6}"/>
              </a:ext>
            </a:extLst>
          </p:cNvPr>
          <p:cNvSpPr txBox="1">
            <a:spLocks/>
          </p:cNvSpPr>
          <p:nvPr/>
        </p:nvSpPr>
        <p:spPr>
          <a:xfrm>
            <a:off x="439767" y="1844368"/>
            <a:ext cx="413223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Anne Christine S. Hastrup, Ph.D.</a:t>
            </a:r>
            <a:br>
              <a:rPr lang="en-US" sz="2000" dirty="0"/>
            </a:br>
            <a:r>
              <a:rPr lang="en-US" sz="2000" i="1" dirty="0" err="1"/>
              <a:t>Centerchef</a:t>
            </a:r>
            <a:r>
              <a:rPr lang="en-US" sz="2000" i="1" dirty="0"/>
              <a:t> i </a:t>
            </a:r>
            <a:r>
              <a:rPr lang="en-US" sz="2000" i="1" dirty="0" err="1"/>
              <a:t>Biorresourcer</a:t>
            </a:r>
            <a:br>
              <a:rPr lang="en-US" sz="2000" i="1" dirty="0"/>
            </a:br>
            <a:br>
              <a:rPr lang="en-US" sz="2000" i="1" dirty="0"/>
            </a:br>
            <a:r>
              <a:rPr lang="en-US" sz="2000" i="1" dirty="0" err="1"/>
              <a:t>Tlf</a:t>
            </a:r>
            <a:r>
              <a:rPr lang="en-US" sz="2000" i="1" dirty="0"/>
              <a:t>.: +45 7220 1602</a:t>
            </a:r>
          </a:p>
          <a:p>
            <a:pPr algn="l"/>
            <a:r>
              <a:rPr lang="en-US" sz="2000" i="1" dirty="0"/>
              <a:t>Email: acha@dti.dk</a:t>
            </a:r>
          </a:p>
        </p:txBody>
      </p:sp>
      <p:sp>
        <p:nvSpPr>
          <p:cNvPr id="9" name="Subtitle 2">
            <a:extLst>
              <a:ext uri="{FF2B5EF4-FFF2-40B4-BE49-F238E27FC236}">
                <a16:creationId xmlns:a16="http://schemas.microsoft.com/office/drawing/2014/main" id="{7695BD84-180A-284A-F59B-2ADA6F0B38A4}"/>
              </a:ext>
            </a:extLst>
          </p:cNvPr>
          <p:cNvSpPr txBox="1">
            <a:spLocks/>
          </p:cNvSpPr>
          <p:nvPr/>
        </p:nvSpPr>
        <p:spPr>
          <a:xfrm>
            <a:off x="7620002" y="1844368"/>
            <a:ext cx="4132233"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Lise-Lotte  Schmidt-Kallesøe</a:t>
            </a:r>
            <a:br>
              <a:rPr lang="en-US" sz="2000" dirty="0"/>
            </a:br>
            <a:r>
              <a:rPr lang="en-US" sz="2000" i="1" dirty="0" err="1"/>
              <a:t>Forretningsleder</a:t>
            </a:r>
            <a:r>
              <a:rPr lang="en-US" sz="2000" i="1" dirty="0"/>
              <a:t> i </a:t>
            </a:r>
            <a:r>
              <a:rPr lang="en-US" sz="2000" i="1" dirty="0" err="1"/>
              <a:t>Biorresourcer</a:t>
            </a:r>
            <a:br>
              <a:rPr lang="en-US" sz="2000" i="1" dirty="0"/>
            </a:br>
            <a:br>
              <a:rPr lang="en-US" sz="2000" i="1" dirty="0"/>
            </a:br>
            <a:r>
              <a:rPr lang="en-US" sz="2000" i="1" dirty="0" err="1"/>
              <a:t>Tlf</a:t>
            </a:r>
            <a:r>
              <a:rPr lang="en-US" sz="2000" i="1" dirty="0"/>
              <a:t>.: +45 7220 2168</a:t>
            </a:r>
          </a:p>
          <a:p>
            <a:pPr algn="l"/>
            <a:r>
              <a:rPr lang="en-US" sz="2000" i="1" dirty="0"/>
              <a:t>Email: lisc@dti.dk</a:t>
            </a:r>
          </a:p>
        </p:txBody>
      </p:sp>
    </p:spTree>
    <p:extLst>
      <p:ext uri="{BB962C8B-B14F-4D97-AF65-F5344CB8AC3E}">
        <p14:creationId xmlns:p14="http://schemas.microsoft.com/office/powerpoint/2010/main" val="80987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272974-B97C-B0AC-7A8E-E81A31065C88}"/>
              </a:ext>
            </a:extLst>
          </p:cNvPr>
          <p:cNvPicPr>
            <a:picLocks noChangeAspect="1"/>
          </p:cNvPicPr>
          <p:nvPr/>
        </p:nvPicPr>
        <p:blipFill rotWithShape="1">
          <a:blip r:embed="rId2"/>
          <a:srcRect l="28984" t="16389" r="30313" b="14027"/>
          <a:stretch/>
        </p:blipFill>
        <p:spPr>
          <a:xfrm>
            <a:off x="2476500" y="142875"/>
            <a:ext cx="6800850" cy="6539780"/>
          </a:xfrm>
          <a:prstGeom prst="rect">
            <a:avLst/>
          </a:prstGeom>
        </p:spPr>
      </p:pic>
    </p:spTree>
    <p:extLst>
      <p:ext uri="{BB962C8B-B14F-4D97-AF65-F5344CB8AC3E}">
        <p14:creationId xmlns:p14="http://schemas.microsoft.com/office/powerpoint/2010/main" val="1074960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5DAFC8-EFA7-59E5-7FDC-EFEAC5FACA89}"/>
              </a:ext>
            </a:extLst>
          </p:cNvPr>
          <p:cNvPicPr>
            <a:picLocks noGrp="1" noRot="1" noChangeAspect="1" noMove="1" noResize="1" noEditPoints="1" noAdjustHandles="1" noChangeArrowheads="1" noChangeShapeType="1" noCrop="1"/>
          </p:cNvPicPr>
          <p:nvPr>
            <p:ph type="pic" sz="quarter" idx="10"/>
          </p:nvPr>
        </p:nvPicPr>
        <p:blipFill rotWithShape="1">
          <a:blip r:embed="rId4" cstate="screen">
            <a:extLst>
              <a:ext uri="{28A0092B-C50C-407E-A947-70E740481C1C}">
                <a14:useLocalDpi xmlns:a14="http://schemas.microsoft.com/office/drawing/2010/main"/>
              </a:ext>
            </a:extLst>
          </a:blip>
          <a:srcRect t="21" b="21"/>
          <a:stretch/>
        </p:blipFill>
        <p:spPr>
          <a:prstGeom prst="rect">
            <a:avLst/>
          </a:prstGeom>
        </p:spPr>
      </p:pic>
      <p:sp>
        <p:nvSpPr>
          <p:cNvPr id="3" name="Title 2">
            <a:extLst>
              <a:ext uri="{FF2B5EF4-FFF2-40B4-BE49-F238E27FC236}">
                <a16:creationId xmlns:a16="http://schemas.microsoft.com/office/drawing/2014/main" id="{271580A4-4981-2956-16D4-4A36D771CFC1}"/>
              </a:ext>
            </a:extLst>
          </p:cNvPr>
          <p:cNvSpPr>
            <a:spLocks noGrp="1"/>
          </p:cNvSpPr>
          <p:nvPr>
            <p:ph type="ctrTitle"/>
          </p:nvPr>
        </p:nvSpPr>
        <p:spPr/>
        <p:txBody>
          <a:bodyPr/>
          <a:lstStyle/>
          <a:p>
            <a:r>
              <a:rPr lang="da-DK" dirty="0"/>
              <a:t>Svampe – Nye potentialer i den grønne omstilling</a:t>
            </a:r>
          </a:p>
        </p:txBody>
      </p:sp>
      <p:sp>
        <p:nvSpPr>
          <p:cNvPr id="4" name="Subtitle 3">
            <a:extLst>
              <a:ext uri="{FF2B5EF4-FFF2-40B4-BE49-F238E27FC236}">
                <a16:creationId xmlns:a16="http://schemas.microsoft.com/office/drawing/2014/main" id="{64B1816A-9533-C487-46C0-D5F7F4CACE9C}"/>
              </a:ext>
            </a:extLst>
          </p:cNvPr>
          <p:cNvSpPr>
            <a:spLocks noGrp="1"/>
          </p:cNvSpPr>
          <p:nvPr>
            <p:ph type="subTitle" idx="1"/>
          </p:nvPr>
        </p:nvSpPr>
        <p:spPr/>
        <p:txBody>
          <a:bodyPr>
            <a:normAutofit fontScale="92500" lnSpcReduction="20000"/>
          </a:bodyPr>
          <a:lstStyle/>
          <a:p>
            <a:endParaRPr lang="da-DK" dirty="0"/>
          </a:p>
          <a:p>
            <a:r>
              <a:rPr lang="da-DK" dirty="0"/>
              <a:t>Anne Christine S. Hastrup</a:t>
            </a:r>
          </a:p>
          <a:p>
            <a:r>
              <a:rPr lang="da-DK" dirty="0"/>
              <a:t>Centerchef, Bioressourcer</a:t>
            </a:r>
          </a:p>
          <a:p>
            <a:r>
              <a:rPr lang="da-DK" dirty="0"/>
              <a:t>Teknologisk Institut</a:t>
            </a:r>
          </a:p>
          <a:p>
            <a:endParaRPr lang="da-DK" dirty="0"/>
          </a:p>
        </p:txBody>
      </p:sp>
      <p:sp>
        <p:nvSpPr>
          <p:cNvPr id="5" name="Text Placeholder 4">
            <a:extLst>
              <a:ext uri="{FF2B5EF4-FFF2-40B4-BE49-F238E27FC236}">
                <a16:creationId xmlns:a16="http://schemas.microsoft.com/office/drawing/2014/main" id="{466F897D-5EC0-2B3C-8322-FD9F7ED9C4E3}"/>
              </a:ext>
            </a:extLst>
          </p:cNvPr>
          <p:cNvSpPr>
            <a:spLocks noGrp="1" noRot="1" noMove="1" noResize="1" noEditPoints="1" noAdjustHandles="1" noChangeArrowheads="1" noChangeShapeType="1"/>
          </p:cNvSpPr>
          <p:nvPr>
            <p:ph type="body" sz="quarter" idx="14"/>
          </p:nvPr>
        </p:nvSpPr>
        <p:spPr/>
        <p:txBody>
          <a:bodyPr/>
          <a:lstStyle/>
          <a:p>
            <a:r>
              <a:rPr lang="da-DK" dirty="0"/>
              <a:t> </a:t>
            </a:r>
          </a:p>
        </p:txBody>
      </p:sp>
    </p:spTree>
    <p:custDataLst>
      <p:custData r:id="rId1"/>
      <p:custData r:id="rId2"/>
    </p:custDataLst>
    <p:extLst>
      <p:ext uri="{BB962C8B-B14F-4D97-AF65-F5344CB8AC3E}">
        <p14:creationId xmlns:p14="http://schemas.microsoft.com/office/powerpoint/2010/main" val="139444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8D279-7E65-4C0B-0263-FB340F90D0DB}"/>
              </a:ext>
            </a:extLst>
          </p:cNvPr>
          <p:cNvPicPr>
            <a:picLocks noChangeAspect="1"/>
          </p:cNvPicPr>
          <p:nvPr/>
        </p:nvPicPr>
        <p:blipFill rotWithShape="1">
          <a:blip r:embed="rId2"/>
          <a:srcRect t="4011" r="2" b="2"/>
          <a:stretch/>
        </p:blipFill>
        <p:spPr>
          <a:xfrm>
            <a:off x="523875" y="692129"/>
            <a:ext cx="5468128" cy="2624400"/>
          </a:xfrm>
          <a:prstGeom prst="rect">
            <a:avLst/>
          </a:prstGeom>
        </p:spPr>
      </p:pic>
      <p:pic>
        <p:nvPicPr>
          <p:cNvPr id="3" name="Picture 18" descr="svampe – generel oversigt | lex.dk – Den Store Danske">
            <a:extLst>
              <a:ext uri="{FF2B5EF4-FFF2-40B4-BE49-F238E27FC236}">
                <a16:creationId xmlns:a16="http://schemas.microsoft.com/office/drawing/2014/main" id="{26C0A49E-CF8B-A3CB-C372-0F26FE67E7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3783"/>
          <a:stretch/>
        </p:blipFill>
        <p:spPr bwMode="auto">
          <a:xfrm>
            <a:off x="6522826" y="692128"/>
            <a:ext cx="5465741" cy="262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Svampe i bygninger - arter og vækstbetingelser | Hvordan skelner man mellem  skadetyperne? - Teknologisk Institut">
            <a:extLst>
              <a:ext uri="{FF2B5EF4-FFF2-40B4-BE49-F238E27FC236}">
                <a16:creationId xmlns:a16="http://schemas.microsoft.com/office/drawing/2014/main" id="{3520E61E-9F98-1FDA-402D-E72F42C847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948" r="2" b="850"/>
          <a:stretch/>
        </p:blipFill>
        <p:spPr bwMode="auto">
          <a:xfrm>
            <a:off x="528063" y="3674410"/>
            <a:ext cx="5468128" cy="26330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a:extLst>
              <a:ext uri="{FF2B5EF4-FFF2-40B4-BE49-F238E27FC236}">
                <a16:creationId xmlns:a16="http://schemas.microsoft.com/office/drawing/2014/main" id="{01AB8F2C-C9A0-23B6-E7E9-FC700B0653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25" r="-3" b="5984"/>
          <a:stretch/>
        </p:blipFill>
        <p:spPr bwMode="auto">
          <a:xfrm>
            <a:off x="6527014" y="3674409"/>
            <a:ext cx="5465741" cy="263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FD75C3-894C-0445-E6F9-96EF699168D5}"/>
              </a:ext>
            </a:extLst>
          </p:cNvPr>
          <p:cNvSpPr txBox="1"/>
          <p:nvPr/>
        </p:nvSpPr>
        <p:spPr>
          <a:xfrm>
            <a:off x="914398" y="1609299"/>
            <a:ext cx="7053945" cy="4154984"/>
          </a:xfrm>
          <a:prstGeom prst="rect">
            <a:avLst/>
          </a:prstGeom>
          <a:noFill/>
        </p:spPr>
        <p:txBody>
          <a:bodyPr wrap="square">
            <a:spAutoFit/>
          </a:bodyPr>
          <a:lstStyle/>
          <a:p>
            <a:r>
              <a:rPr lang="da-DK" sz="2400" dirty="0">
                <a:solidFill>
                  <a:srgbClr val="2E2E2E"/>
                </a:solidFill>
                <a:latin typeface="NexusSerif"/>
              </a:rPr>
              <a:t>Eget rige</a:t>
            </a:r>
          </a:p>
          <a:p>
            <a:pPr marL="342900" indent="-342900">
              <a:buFontTx/>
              <a:buChar char="-"/>
            </a:pPr>
            <a:r>
              <a:rPr lang="da-DK" sz="2400" dirty="0">
                <a:solidFill>
                  <a:srgbClr val="2E2E2E"/>
                </a:solidFill>
                <a:latin typeface="NexusSerif"/>
              </a:rPr>
              <a:t>Mere beslægtede med dyr end m. planter</a:t>
            </a:r>
          </a:p>
          <a:p>
            <a:endParaRPr lang="da-DK" sz="2400" dirty="0">
              <a:solidFill>
                <a:srgbClr val="2E2E2E"/>
              </a:solidFill>
              <a:latin typeface="NexusSerif"/>
            </a:endParaRPr>
          </a:p>
          <a:p>
            <a:r>
              <a:rPr lang="da-DK" sz="2400" dirty="0">
                <a:solidFill>
                  <a:srgbClr val="2E2E2E"/>
                </a:solidFill>
                <a:latin typeface="NexusSerif"/>
              </a:rPr>
              <a:t>Organisme opbygget af hyfer, formerer sig med sporer, uden grønkorn. </a:t>
            </a:r>
          </a:p>
          <a:p>
            <a:pPr marL="342900" indent="-342900">
              <a:buFontTx/>
              <a:buChar char="-"/>
            </a:pPr>
            <a:r>
              <a:rPr lang="da-DK" sz="2400" dirty="0">
                <a:solidFill>
                  <a:srgbClr val="2E2E2E"/>
                </a:solidFill>
                <a:latin typeface="NexusSerif"/>
              </a:rPr>
              <a:t>Hyferne udgør mycelium = svampen</a:t>
            </a:r>
          </a:p>
          <a:p>
            <a:pPr marL="342900" indent="-342900">
              <a:buFontTx/>
              <a:buChar char="-"/>
            </a:pPr>
            <a:r>
              <a:rPr lang="da-DK" sz="2400" dirty="0">
                <a:solidFill>
                  <a:srgbClr val="2E2E2E"/>
                </a:solidFill>
                <a:latin typeface="NexusSerif"/>
              </a:rPr>
              <a:t>Gærsvampe: encellede uden </a:t>
            </a:r>
            <a:r>
              <a:rPr lang="da-DK" sz="2400" dirty="0" err="1">
                <a:solidFill>
                  <a:srgbClr val="2E2E2E"/>
                </a:solidFill>
                <a:latin typeface="NexusSerif"/>
              </a:rPr>
              <a:t>hyfedannelse</a:t>
            </a:r>
            <a:endParaRPr lang="da-DK" sz="2400" dirty="0">
              <a:solidFill>
                <a:srgbClr val="2E2E2E"/>
              </a:solidFill>
              <a:latin typeface="NexusSerif"/>
            </a:endParaRPr>
          </a:p>
          <a:p>
            <a:endParaRPr lang="da-DK" sz="2400" dirty="0">
              <a:solidFill>
                <a:srgbClr val="2E2E2E"/>
              </a:solidFill>
              <a:latin typeface="NexusSerif"/>
            </a:endParaRPr>
          </a:p>
          <a:p>
            <a:r>
              <a:rPr lang="da-DK" sz="2400" dirty="0">
                <a:solidFill>
                  <a:srgbClr val="2E2E2E"/>
                </a:solidFill>
                <a:latin typeface="NexusSerif"/>
              </a:rPr>
              <a:t>Næring ved nedbrydning eller gennem symbiose</a:t>
            </a:r>
          </a:p>
          <a:p>
            <a:endParaRPr lang="da-DK" sz="2400" dirty="0">
              <a:solidFill>
                <a:srgbClr val="2E2E2E"/>
              </a:solidFill>
              <a:latin typeface="NexusSerif"/>
            </a:endParaRPr>
          </a:p>
          <a:p>
            <a:r>
              <a:rPr lang="da-DK" sz="2400" dirty="0">
                <a:solidFill>
                  <a:srgbClr val="2E2E2E"/>
                </a:solidFill>
                <a:latin typeface="NexusSerif"/>
              </a:rPr>
              <a:t>Cirka 100.000 kendte svampearter (1 – 2,5 </a:t>
            </a:r>
            <a:r>
              <a:rPr lang="da-DK" sz="2400" dirty="0" err="1">
                <a:solidFill>
                  <a:srgbClr val="2E2E2E"/>
                </a:solidFill>
                <a:latin typeface="NexusSerif"/>
              </a:rPr>
              <a:t>mio</a:t>
            </a:r>
            <a:r>
              <a:rPr lang="da-DK" sz="2400" dirty="0">
                <a:solidFill>
                  <a:srgbClr val="2E2E2E"/>
                </a:solidFill>
                <a:latin typeface="NexusSerif"/>
              </a:rPr>
              <a:t> arter ?) </a:t>
            </a:r>
          </a:p>
        </p:txBody>
      </p:sp>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3283132" cy="553998"/>
          </a:xfrm>
          <a:prstGeom prst="rect">
            <a:avLst/>
          </a:prstGeom>
          <a:noFill/>
        </p:spPr>
        <p:txBody>
          <a:bodyPr wrap="square">
            <a:spAutoFit/>
          </a:bodyPr>
          <a:lstStyle/>
          <a:p>
            <a:r>
              <a:rPr lang="en-US" sz="3000" b="1" i="0" dirty="0" err="1">
                <a:solidFill>
                  <a:srgbClr val="2E2E2E"/>
                </a:solidFill>
                <a:effectLst/>
                <a:latin typeface="NexusSerif"/>
              </a:rPr>
              <a:t>Svampe</a:t>
            </a:r>
            <a:endParaRPr lang="da-DK" sz="3000" b="1" dirty="0"/>
          </a:p>
        </p:txBody>
      </p:sp>
      <p:pic>
        <p:nvPicPr>
          <p:cNvPr id="5122" name="Picture 2" descr="Kinoko-Tech makes alternative protein from fungal mycelium growing on  legumes and grains">
            <a:extLst>
              <a:ext uri="{FF2B5EF4-FFF2-40B4-BE49-F238E27FC236}">
                <a16:creationId xmlns:a16="http://schemas.microsoft.com/office/drawing/2014/main" id="{93BA3311-FE33-EBFB-AD7A-8A4915420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427" y="4102354"/>
            <a:ext cx="4101737" cy="272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9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vedemose">
            <a:extLst>
              <a:ext uri="{FF2B5EF4-FFF2-40B4-BE49-F238E27FC236}">
                <a16:creationId xmlns:a16="http://schemas.microsoft.com/office/drawing/2014/main" id="{2D45D7DE-7EF6-0E7B-A3E1-B4E6579D2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95" r="33891"/>
          <a:stretch/>
        </p:blipFill>
        <p:spPr bwMode="auto">
          <a:xfrm>
            <a:off x="6343651" y="2400217"/>
            <a:ext cx="5848350" cy="4457783"/>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Mycelium, the Building Material Made of Fungi | Urbana Design">
            <a:extLst>
              <a:ext uri="{FF2B5EF4-FFF2-40B4-BE49-F238E27FC236}">
                <a16:creationId xmlns:a16="http://schemas.microsoft.com/office/drawing/2014/main" id="{157AEE64-E4AB-BAD3-C7D3-ADB591A776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 r="9552"/>
          <a:stretch/>
        </p:blipFill>
        <p:spPr bwMode="auto">
          <a:xfrm>
            <a:off x="21" y="1162050"/>
            <a:ext cx="7604715" cy="570143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he history of mycoprotein | The history of mycoprotein Fungi-based  Alternative Protein for the Food Industry | Mycoprotein | Sweden">
            <a:extLst>
              <a:ext uri="{FF2B5EF4-FFF2-40B4-BE49-F238E27FC236}">
                <a16:creationId xmlns:a16="http://schemas.microsoft.com/office/drawing/2014/main" id="{FC121A42-9F54-E18F-F3CC-3C963B1866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098" r="-2" b="-2"/>
          <a:stretch/>
        </p:blipFill>
        <p:spPr bwMode="auto">
          <a:xfrm>
            <a:off x="4895851" y="0"/>
            <a:ext cx="7296150" cy="334640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7D49BE-562A-DC9F-0A5B-9815C7FD0B7E}"/>
              </a:ext>
            </a:extLst>
          </p:cNvPr>
          <p:cNvSpPr txBox="1"/>
          <p:nvPr/>
        </p:nvSpPr>
        <p:spPr>
          <a:xfrm>
            <a:off x="8708571" y="6029746"/>
            <a:ext cx="3283132" cy="553998"/>
          </a:xfrm>
          <a:prstGeom prst="rect">
            <a:avLst/>
          </a:prstGeom>
          <a:noFill/>
        </p:spPr>
        <p:txBody>
          <a:bodyPr wrap="square">
            <a:spAutoFit/>
          </a:bodyPr>
          <a:lstStyle/>
          <a:p>
            <a:r>
              <a:rPr lang="en-US" sz="3000" b="1" i="0" dirty="0" err="1">
                <a:solidFill>
                  <a:srgbClr val="2E2E2E"/>
                </a:solidFill>
                <a:effectLst/>
                <a:latin typeface="NexusSerif"/>
              </a:rPr>
              <a:t>Spisesvampe</a:t>
            </a:r>
            <a:endParaRPr lang="da-DK" sz="3000" b="1" dirty="0"/>
          </a:p>
        </p:txBody>
      </p:sp>
      <p:sp>
        <p:nvSpPr>
          <p:cNvPr id="11" name="TextBox 10">
            <a:extLst>
              <a:ext uri="{FF2B5EF4-FFF2-40B4-BE49-F238E27FC236}">
                <a16:creationId xmlns:a16="http://schemas.microsoft.com/office/drawing/2014/main" id="{C43FE02A-91A9-A41D-A378-374BE2F9B953}"/>
              </a:ext>
            </a:extLst>
          </p:cNvPr>
          <p:cNvSpPr txBox="1"/>
          <p:nvPr/>
        </p:nvSpPr>
        <p:spPr>
          <a:xfrm>
            <a:off x="6785883" y="105344"/>
            <a:ext cx="2481943" cy="553998"/>
          </a:xfrm>
          <a:prstGeom prst="rect">
            <a:avLst/>
          </a:prstGeom>
          <a:noFill/>
        </p:spPr>
        <p:txBody>
          <a:bodyPr wrap="square">
            <a:spAutoFit/>
          </a:bodyPr>
          <a:lstStyle/>
          <a:p>
            <a:r>
              <a:rPr lang="en-US" sz="3000" b="1" i="0" dirty="0">
                <a:solidFill>
                  <a:schemeClr val="bg1"/>
                </a:solidFill>
                <a:effectLst/>
                <a:latin typeface="NexusSerif"/>
              </a:rPr>
              <a:t>Mycoprotein</a:t>
            </a:r>
            <a:endParaRPr lang="da-DK" sz="3000" b="1" dirty="0">
              <a:solidFill>
                <a:schemeClr val="bg1"/>
              </a:solidFill>
            </a:endParaRPr>
          </a:p>
        </p:txBody>
      </p:sp>
      <p:sp>
        <p:nvSpPr>
          <p:cNvPr id="12" name="TextBox 11">
            <a:extLst>
              <a:ext uri="{FF2B5EF4-FFF2-40B4-BE49-F238E27FC236}">
                <a16:creationId xmlns:a16="http://schemas.microsoft.com/office/drawing/2014/main" id="{369FD8C5-844B-F64F-B0C3-25FEC4C2885B}"/>
              </a:ext>
            </a:extLst>
          </p:cNvPr>
          <p:cNvSpPr txBox="1"/>
          <p:nvPr/>
        </p:nvSpPr>
        <p:spPr>
          <a:xfrm>
            <a:off x="1262742" y="6210053"/>
            <a:ext cx="3561806" cy="553998"/>
          </a:xfrm>
          <a:prstGeom prst="rect">
            <a:avLst/>
          </a:prstGeom>
          <a:noFill/>
        </p:spPr>
        <p:txBody>
          <a:bodyPr wrap="square">
            <a:spAutoFit/>
          </a:bodyPr>
          <a:lstStyle/>
          <a:p>
            <a:r>
              <a:rPr lang="en-US" sz="3000" b="1" dirty="0" err="1">
                <a:solidFill>
                  <a:srgbClr val="2E2E2E"/>
                </a:solidFill>
                <a:latin typeface="NexusSerif"/>
              </a:rPr>
              <a:t>Myceliekompositter</a:t>
            </a:r>
            <a:endParaRPr lang="da-DK" sz="3000" b="1" dirty="0"/>
          </a:p>
        </p:txBody>
      </p:sp>
    </p:spTree>
    <p:extLst>
      <p:ext uri="{BB962C8B-B14F-4D97-AF65-F5344CB8AC3E}">
        <p14:creationId xmlns:p14="http://schemas.microsoft.com/office/powerpoint/2010/main" val="3235855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FD75C3-894C-0445-E6F9-96EF699168D5}"/>
              </a:ext>
            </a:extLst>
          </p:cNvPr>
          <p:cNvSpPr txBox="1"/>
          <p:nvPr/>
        </p:nvSpPr>
        <p:spPr>
          <a:xfrm>
            <a:off x="914399" y="1609299"/>
            <a:ext cx="6096000" cy="3416320"/>
          </a:xfrm>
          <a:prstGeom prst="rect">
            <a:avLst/>
          </a:prstGeom>
          <a:noFill/>
        </p:spPr>
        <p:txBody>
          <a:bodyPr wrap="square">
            <a:spAutoFit/>
          </a:bodyPr>
          <a:lstStyle/>
          <a:p>
            <a:r>
              <a:rPr lang="en-US" sz="2400" dirty="0" err="1">
                <a:solidFill>
                  <a:srgbClr val="2E2E2E"/>
                </a:solidFill>
                <a:latin typeface="NexusSerif"/>
              </a:rPr>
              <a:t>Industrielt</a:t>
            </a:r>
            <a:r>
              <a:rPr lang="en-US" sz="2400" dirty="0">
                <a:solidFill>
                  <a:srgbClr val="2E2E2E"/>
                </a:solidFill>
                <a:latin typeface="NexusSerif"/>
              </a:rPr>
              <a:t> </a:t>
            </a:r>
            <a:r>
              <a:rPr lang="en-US" sz="2400" dirty="0" err="1">
                <a:solidFill>
                  <a:srgbClr val="2E2E2E"/>
                </a:solidFill>
                <a:latin typeface="NexusSerif"/>
              </a:rPr>
              <a:t>dyrket</a:t>
            </a:r>
            <a:r>
              <a:rPr lang="en-US" sz="2400" dirty="0">
                <a:solidFill>
                  <a:srgbClr val="2E2E2E"/>
                </a:solidFill>
                <a:latin typeface="NexusSerif"/>
              </a:rPr>
              <a:t> </a:t>
            </a:r>
            <a:r>
              <a:rPr lang="en-US" sz="2400" dirty="0" err="1">
                <a:solidFill>
                  <a:srgbClr val="2E2E2E"/>
                </a:solidFill>
                <a:latin typeface="NexusSerif"/>
              </a:rPr>
              <a:t>siden</a:t>
            </a:r>
            <a:r>
              <a:rPr lang="en-US" sz="2400" dirty="0">
                <a:solidFill>
                  <a:srgbClr val="2E2E2E"/>
                </a:solidFill>
                <a:latin typeface="NexusSerif"/>
              </a:rPr>
              <a:t> 1600-tallet</a:t>
            </a:r>
          </a:p>
          <a:p>
            <a:endParaRPr lang="en-US" sz="2400" dirty="0">
              <a:solidFill>
                <a:srgbClr val="2E2E2E"/>
              </a:solidFill>
              <a:latin typeface="NexusSerif"/>
            </a:endParaRPr>
          </a:p>
          <a:p>
            <a:r>
              <a:rPr lang="en-US" sz="2400" dirty="0" err="1">
                <a:solidFill>
                  <a:srgbClr val="2E2E2E"/>
                </a:solidFill>
                <a:latin typeface="NexusSerif"/>
              </a:rPr>
              <a:t>Indtil</a:t>
            </a:r>
            <a:r>
              <a:rPr lang="en-US" sz="2400" dirty="0">
                <a:solidFill>
                  <a:srgbClr val="2E2E2E"/>
                </a:solidFill>
                <a:latin typeface="NexusSerif"/>
              </a:rPr>
              <a:t> 1980’erne (i dk) </a:t>
            </a:r>
            <a:r>
              <a:rPr lang="en-US" sz="2400" dirty="0" err="1">
                <a:solidFill>
                  <a:srgbClr val="2E2E2E"/>
                </a:solidFill>
                <a:latin typeface="NexusSerif"/>
              </a:rPr>
              <a:t>udelukkende</a:t>
            </a:r>
            <a:r>
              <a:rPr lang="en-US" sz="2400" dirty="0">
                <a:solidFill>
                  <a:srgbClr val="2E2E2E"/>
                </a:solidFill>
                <a:latin typeface="NexusSerif"/>
              </a:rPr>
              <a:t> champignon</a:t>
            </a:r>
          </a:p>
          <a:p>
            <a:r>
              <a:rPr lang="en-US" sz="2400" dirty="0">
                <a:solidFill>
                  <a:srgbClr val="2E2E2E"/>
                </a:solidFill>
                <a:latin typeface="NexusSerif"/>
              </a:rPr>
              <a:t>- I </a:t>
            </a:r>
            <a:r>
              <a:rPr lang="en-US" sz="2400" dirty="0" err="1">
                <a:solidFill>
                  <a:srgbClr val="2E2E2E"/>
                </a:solidFill>
                <a:latin typeface="NexusSerif"/>
              </a:rPr>
              <a:t>dag</a:t>
            </a:r>
            <a:r>
              <a:rPr lang="en-US" sz="2400" dirty="0">
                <a:solidFill>
                  <a:srgbClr val="2E2E2E"/>
                </a:solidFill>
                <a:latin typeface="NexusSerif"/>
              </a:rPr>
              <a:t> </a:t>
            </a:r>
            <a:r>
              <a:rPr lang="en-US" sz="2400" dirty="0" err="1">
                <a:solidFill>
                  <a:srgbClr val="2E2E2E"/>
                </a:solidFill>
                <a:latin typeface="NexusSerif"/>
              </a:rPr>
              <a:t>bl.a</a:t>
            </a:r>
            <a:r>
              <a:rPr lang="en-US" sz="2400" dirty="0">
                <a:solidFill>
                  <a:srgbClr val="2E2E2E"/>
                </a:solidFill>
                <a:latin typeface="NexusSerif"/>
              </a:rPr>
              <a:t>. </a:t>
            </a:r>
            <a:r>
              <a:rPr lang="en-US" sz="2400" dirty="0" err="1">
                <a:solidFill>
                  <a:srgbClr val="2E2E2E"/>
                </a:solidFill>
                <a:latin typeface="NexusSerif"/>
              </a:rPr>
              <a:t>østershatte</a:t>
            </a:r>
            <a:r>
              <a:rPr lang="en-US" sz="2400" dirty="0">
                <a:solidFill>
                  <a:srgbClr val="2E2E2E"/>
                </a:solidFill>
                <a:latin typeface="NexusSerif"/>
              </a:rPr>
              <a:t>, Shiitake, </a:t>
            </a:r>
            <a:r>
              <a:rPr lang="en-US" sz="2400" dirty="0" err="1">
                <a:solidFill>
                  <a:srgbClr val="2E2E2E"/>
                </a:solidFill>
                <a:latin typeface="NexusSerif"/>
              </a:rPr>
              <a:t>kejserhatte</a:t>
            </a:r>
            <a:r>
              <a:rPr lang="en-US" sz="2400" dirty="0">
                <a:solidFill>
                  <a:srgbClr val="2E2E2E"/>
                </a:solidFill>
                <a:latin typeface="NexusSerif"/>
              </a:rPr>
              <a:t> … </a:t>
            </a:r>
          </a:p>
          <a:p>
            <a:endParaRPr lang="en-US" sz="2400" dirty="0">
              <a:solidFill>
                <a:srgbClr val="2E2E2E"/>
              </a:solidFill>
              <a:latin typeface="NexusSerif"/>
            </a:endParaRPr>
          </a:p>
          <a:p>
            <a:endParaRPr lang="da-DK" sz="2400" i="1" dirty="0">
              <a:solidFill>
                <a:srgbClr val="2E2E2E"/>
              </a:solidFill>
              <a:latin typeface="NexusSerif"/>
            </a:endParaRPr>
          </a:p>
          <a:p>
            <a:r>
              <a:rPr lang="da-DK" sz="2400" b="0" dirty="0">
                <a:solidFill>
                  <a:srgbClr val="2E2E2E"/>
                </a:solidFill>
                <a:effectLst/>
                <a:latin typeface="NexusSerif"/>
              </a:rPr>
              <a:t> </a:t>
            </a:r>
          </a:p>
          <a:p>
            <a:endParaRPr lang="da-DK" sz="2400" i="1" dirty="0">
              <a:solidFill>
                <a:srgbClr val="2E2E2E"/>
              </a:solidFill>
              <a:latin typeface="NexusSerif"/>
            </a:endParaRPr>
          </a:p>
          <a:p>
            <a:endParaRPr lang="da-DK" sz="2400" dirty="0"/>
          </a:p>
        </p:txBody>
      </p:sp>
      <p:sp>
        <p:nvSpPr>
          <p:cNvPr id="15" name="TextBox 14">
            <a:extLst>
              <a:ext uri="{FF2B5EF4-FFF2-40B4-BE49-F238E27FC236}">
                <a16:creationId xmlns:a16="http://schemas.microsoft.com/office/drawing/2014/main" id="{2E8AC800-E53D-4B06-DE12-A4F19DF1402B}"/>
              </a:ext>
            </a:extLst>
          </p:cNvPr>
          <p:cNvSpPr txBox="1"/>
          <p:nvPr/>
        </p:nvSpPr>
        <p:spPr>
          <a:xfrm>
            <a:off x="8961120" y="2786749"/>
            <a:ext cx="3091543" cy="1938992"/>
          </a:xfrm>
          <a:prstGeom prst="rect">
            <a:avLst/>
          </a:prstGeom>
          <a:noFill/>
        </p:spPr>
        <p:txBody>
          <a:bodyPr wrap="square">
            <a:spAutoFit/>
          </a:bodyPr>
          <a:lstStyle/>
          <a:p>
            <a:r>
              <a:rPr lang="en-US" sz="2400" b="0" i="0" dirty="0">
                <a:solidFill>
                  <a:srgbClr val="2E2E2E"/>
                </a:solidFill>
                <a:effectLst/>
                <a:latin typeface="NexusSerif"/>
              </a:rPr>
              <a:t>Nye trends</a:t>
            </a:r>
          </a:p>
          <a:p>
            <a:endParaRPr lang="en-US" sz="2400" dirty="0">
              <a:solidFill>
                <a:srgbClr val="2E2E2E"/>
              </a:solidFill>
              <a:latin typeface="NexusSerif"/>
            </a:endParaRPr>
          </a:p>
          <a:p>
            <a:r>
              <a:rPr lang="en-US" sz="2400" dirty="0">
                <a:solidFill>
                  <a:srgbClr val="2E2E2E"/>
                </a:solidFill>
                <a:latin typeface="NexusSerif"/>
              </a:rPr>
              <a:t> </a:t>
            </a:r>
          </a:p>
          <a:p>
            <a:endParaRPr lang="en-US" sz="2400" dirty="0">
              <a:solidFill>
                <a:srgbClr val="2E2E2E"/>
              </a:solidFill>
              <a:latin typeface="NexusSerif"/>
            </a:endParaRPr>
          </a:p>
          <a:p>
            <a:endParaRPr lang="en-US" sz="2400" dirty="0">
              <a:solidFill>
                <a:srgbClr val="2E2E2E"/>
              </a:solidFill>
              <a:latin typeface="NexusSerif"/>
            </a:endParaRPr>
          </a:p>
        </p:txBody>
      </p:sp>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3283132" cy="553998"/>
          </a:xfrm>
          <a:prstGeom prst="rect">
            <a:avLst/>
          </a:prstGeom>
          <a:noFill/>
        </p:spPr>
        <p:txBody>
          <a:bodyPr wrap="square">
            <a:spAutoFit/>
          </a:bodyPr>
          <a:lstStyle/>
          <a:p>
            <a:r>
              <a:rPr lang="en-US" sz="3000" b="1" i="0" dirty="0" err="1">
                <a:solidFill>
                  <a:srgbClr val="2E2E2E"/>
                </a:solidFill>
                <a:effectLst/>
                <a:latin typeface="NexusSerif"/>
              </a:rPr>
              <a:t>Spisesvampe</a:t>
            </a:r>
            <a:endParaRPr lang="da-DK" sz="3000" b="1" dirty="0"/>
          </a:p>
        </p:txBody>
      </p:sp>
      <p:pic>
        <p:nvPicPr>
          <p:cNvPr id="2" name="Picture 2" descr="Tvedemose">
            <a:extLst>
              <a:ext uri="{FF2B5EF4-FFF2-40B4-BE49-F238E27FC236}">
                <a16:creationId xmlns:a16="http://schemas.microsoft.com/office/drawing/2014/main" id="{CDF8ACD7-279C-8C51-4531-A9943A748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95" t="22495" r="33891" b="16678"/>
          <a:stretch/>
        </p:blipFill>
        <p:spPr bwMode="auto">
          <a:xfrm>
            <a:off x="7584785" y="0"/>
            <a:ext cx="4607215" cy="2136109"/>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8C5A20-B84E-D4CF-5A11-446F711EDA71}"/>
              </a:ext>
            </a:extLst>
          </p:cNvPr>
          <p:cNvPicPr>
            <a:picLocks noChangeAspect="1"/>
          </p:cNvPicPr>
          <p:nvPr/>
        </p:nvPicPr>
        <p:blipFill>
          <a:blip r:embed="rId3"/>
          <a:stretch>
            <a:fillRect/>
          </a:stretch>
        </p:blipFill>
        <p:spPr>
          <a:xfrm>
            <a:off x="8693332" y="3315791"/>
            <a:ext cx="3359332" cy="3359332"/>
          </a:xfrm>
          <a:prstGeom prst="rect">
            <a:avLst/>
          </a:prstGeom>
        </p:spPr>
      </p:pic>
      <p:pic>
        <p:nvPicPr>
          <p:cNvPr id="4098" name="Picture 2" descr="CONVERSABLE ECONOMIST: Economics of Mushroom Production: Kennett Square and  the Rise of China">
            <a:extLst>
              <a:ext uri="{FF2B5EF4-FFF2-40B4-BE49-F238E27FC236}">
                <a16:creationId xmlns:a16="http://schemas.microsoft.com/office/drawing/2014/main" id="{2DA8A7C2-ABA4-7CC4-D109-69E00A798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0490" y="3310313"/>
            <a:ext cx="6025035" cy="3359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380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8FD75C3-894C-0445-E6F9-96EF699168D5}"/>
              </a:ext>
            </a:extLst>
          </p:cNvPr>
          <p:cNvSpPr txBox="1"/>
          <p:nvPr/>
        </p:nvSpPr>
        <p:spPr>
          <a:xfrm>
            <a:off x="914398" y="1243542"/>
            <a:ext cx="4737465" cy="4524315"/>
          </a:xfrm>
          <a:prstGeom prst="rect">
            <a:avLst/>
          </a:prstGeom>
          <a:noFill/>
        </p:spPr>
        <p:txBody>
          <a:bodyPr wrap="square">
            <a:spAutoFit/>
          </a:bodyPr>
          <a:lstStyle/>
          <a:p>
            <a:r>
              <a:rPr lang="en-US" sz="2400" b="0" i="0" dirty="0" err="1">
                <a:solidFill>
                  <a:srgbClr val="2E2E2E"/>
                </a:solidFill>
                <a:effectLst/>
                <a:latin typeface="NexusSerif"/>
              </a:rPr>
              <a:t>Opdaget</a:t>
            </a:r>
            <a:r>
              <a:rPr lang="en-US" sz="2400" b="0" i="0" dirty="0">
                <a:solidFill>
                  <a:srgbClr val="2E2E2E"/>
                </a:solidFill>
                <a:effectLst/>
                <a:latin typeface="NexusSerif"/>
              </a:rPr>
              <a:t> i 1960’erne</a:t>
            </a:r>
          </a:p>
          <a:p>
            <a:endParaRPr lang="en-US" sz="2400" dirty="0">
              <a:solidFill>
                <a:srgbClr val="2E2E2E"/>
              </a:solidFill>
              <a:latin typeface="NexusSerif"/>
            </a:endParaRPr>
          </a:p>
          <a:p>
            <a:r>
              <a:rPr lang="en-US" sz="2400" dirty="0">
                <a:solidFill>
                  <a:srgbClr val="2E2E2E"/>
                </a:solidFill>
                <a:latin typeface="NexusSerif"/>
              </a:rPr>
              <a:t>-&gt; </a:t>
            </a:r>
            <a:r>
              <a:rPr lang="da-DK" sz="2400" dirty="0" err="1">
                <a:solidFill>
                  <a:srgbClr val="2E2E2E"/>
                </a:solidFill>
                <a:latin typeface="NexusSerif"/>
              </a:rPr>
              <a:t>Quorn</a:t>
            </a:r>
            <a:r>
              <a:rPr lang="da-DK" sz="2400" dirty="0">
                <a:solidFill>
                  <a:srgbClr val="2E2E2E"/>
                </a:solidFill>
                <a:latin typeface="NexusSerif"/>
              </a:rPr>
              <a:t> </a:t>
            </a:r>
          </a:p>
          <a:p>
            <a:r>
              <a:rPr lang="da-DK" sz="2400" b="0" i="1" dirty="0" err="1">
                <a:solidFill>
                  <a:srgbClr val="2E2E2E"/>
                </a:solidFill>
                <a:effectLst/>
                <a:latin typeface="NexusSerif"/>
              </a:rPr>
              <a:t>Fusarium</a:t>
            </a:r>
            <a:r>
              <a:rPr lang="da-DK" sz="2400" b="0" i="1" dirty="0">
                <a:solidFill>
                  <a:srgbClr val="2E2E2E"/>
                </a:solidFill>
                <a:effectLst/>
                <a:latin typeface="NexusSerif"/>
              </a:rPr>
              <a:t> </a:t>
            </a:r>
            <a:r>
              <a:rPr lang="da-DK" sz="2400" b="0" i="1" dirty="0" err="1">
                <a:solidFill>
                  <a:srgbClr val="2E2E2E"/>
                </a:solidFill>
                <a:effectLst/>
                <a:latin typeface="NexusSerif"/>
              </a:rPr>
              <a:t>venenatum</a:t>
            </a:r>
            <a:r>
              <a:rPr lang="da-DK" sz="2400" b="0" i="1" dirty="0">
                <a:solidFill>
                  <a:srgbClr val="2E2E2E"/>
                </a:solidFill>
                <a:effectLst/>
                <a:latin typeface="NexusSerif"/>
              </a:rPr>
              <a:t> </a:t>
            </a:r>
          </a:p>
          <a:p>
            <a:pPr marL="342900" indent="-342900">
              <a:buFontTx/>
              <a:buChar char="-"/>
            </a:pPr>
            <a:r>
              <a:rPr lang="da-DK" sz="2400" b="0" dirty="0" err="1">
                <a:solidFill>
                  <a:srgbClr val="2E2E2E"/>
                </a:solidFill>
                <a:effectLst/>
                <a:latin typeface="NexusSerif"/>
              </a:rPr>
              <a:t>filamentøs</a:t>
            </a:r>
            <a:r>
              <a:rPr lang="da-DK" sz="2400" b="0" dirty="0">
                <a:solidFill>
                  <a:srgbClr val="2E2E2E"/>
                </a:solidFill>
                <a:effectLst/>
                <a:latin typeface="NexusSerif"/>
              </a:rPr>
              <a:t> </a:t>
            </a:r>
            <a:r>
              <a:rPr lang="da-DK" sz="2400" dirty="0">
                <a:solidFill>
                  <a:srgbClr val="2E2E2E"/>
                </a:solidFill>
                <a:latin typeface="NexusSerif"/>
              </a:rPr>
              <a:t>svampebiomasse</a:t>
            </a:r>
          </a:p>
          <a:p>
            <a:endParaRPr lang="da-DK" sz="2400" dirty="0">
              <a:solidFill>
                <a:srgbClr val="2E2E2E"/>
              </a:solidFill>
              <a:latin typeface="NexusSerif"/>
            </a:endParaRPr>
          </a:p>
          <a:p>
            <a:r>
              <a:rPr lang="da-DK" sz="2400" dirty="0">
                <a:solidFill>
                  <a:srgbClr val="2E2E2E"/>
                </a:solidFill>
                <a:latin typeface="NexusSerif"/>
              </a:rPr>
              <a:t>Patent udløbet</a:t>
            </a:r>
          </a:p>
          <a:p>
            <a:endParaRPr lang="da-DK" sz="2400" dirty="0">
              <a:solidFill>
                <a:srgbClr val="2E2E2E"/>
              </a:solidFill>
              <a:latin typeface="NexusSerif"/>
            </a:endParaRPr>
          </a:p>
          <a:p>
            <a:r>
              <a:rPr lang="da-DK" sz="2400" b="0" dirty="0">
                <a:solidFill>
                  <a:srgbClr val="2E2E2E"/>
                </a:solidFill>
                <a:effectLst/>
                <a:latin typeface="NexusSerif"/>
              </a:rPr>
              <a:t>Stigende marked: Alternative protein produkter </a:t>
            </a:r>
          </a:p>
          <a:p>
            <a:endParaRPr lang="da-DK" sz="2400" i="1" dirty="0">
              <a:solidFill>
                <a:srgbClr val="2E2E2E"/>
              </a:solidFill>
              <a:latin typeface="NexusSerif"/>
            </a:endParaRPr>
          </a:p>
          <a:p>
            <a:endParaRPr lang="da-DK" sz="2400" dirty="0"/>
          </a:p>
        </p:txBody>
      </p:sp>
      <p:pic>
        <p:nvPicPr>
          <p:cNvPr id="12" name="Picture 6" descr="The history of mycoprotein | The history of mycoprotein Fungi-based  Alternative Protein for the Food Industry | Mycoprotein | Sweden">
            <a:extLst>
              <a:ext uri="{FF2B5EF4-FFF2-40B4-BE49-F238E27FC236}">
                <a16:creationId xmlns:a16="http://schemas.microsoft.com/office/drawing/2014/main" id="{6B581576-3311-96C4-0775-A9D4E648C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98" r="-2" b="-2"/>
          <a:stretch/>
        </p:blipFill>
        <p:spPr bwMode="auto">
          <a:xfrm>
            <a:off x="7567748" y="0"/>
            <a:ext cx="4624252" cy="2120929"/>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Savoury pie">
            <a:extLst>
              <a:ext uri="{FF2B5EF4-FFF2-40B4-BE49-F238E27FC236}">
                <a16:creationId xmlns:a16="http://schemas.microsoft.com/office/drawing/2014/main" id="{F3D062D3-F5F3-AFE1-297A-EBA3BD1E97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41"/>
          <a:stretch/>
        </p:blipFill>
        <p:spPr bwMode="auto">
          <a:xfrm>
            <a:off x="5651863" y="3460190"/>
            <a:ext cx="5111931" cy="30930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2481943" cy="553998"/>
          </a:xfrm>
          <a:prstGeom prst="rect">
            <a:avLst/>
          </a:prstGeom>
          <a:noFill/>
        </p:spPr>
        <p:txBody>
          <a:bodyPr wrap="square">
            <a:spAutoFit/>
          </a:bodyPr>
          <a:lstStyle/>
          <a:p>
            <a:r>
              <a:rPr lang="en-US" sz="3000" b="1" i="0" dirty="0">
                <a:solidFill>
                  <a:srgbClr val="2E2E2E"/>
                </a:solidFill>
                <a:effectLst/>
                <a:latin typeface="NexusSerif"/>
              </a:rPr>
              <a:t>Mycoprotein</a:t>
            </a:r>
            <a:endParaRPr lang="da-DK" sz="3000" b="1" dirty="0"/>
          </a:p>
        </p:txBody>
      </p:sp>
    </p:spTree>
    <p:extLst>
      <p:ext uri="{BB962C8B-B14F-4D97-AF65-F5344CB8AC3E}">
        <p14:creationId xmlns:p14="http://schemas.microsoft.com/office/powerpoint/2010/main" val="225587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The history of mycoprotein | The history of mycoprotein Fungi-based  Alternative Protein for the Food Industry | Mycoprotein | Sweden">
            <a:extLst>
              <a:ext uri="{FF2B5EF4-FFF2-40B4-BE49-F238E27FC236}">
                <a16:creationId xmlns:a16="http://schemas.microsoft.com/office/drawing/2014/main" id="{6B581576-3311-96C4-0775-A9D4E648C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98" r="-2" b="-2"/>
          <a:stretch/>
        </p:blipFill>
        <p:spPr bwMode="auto">
          <a:xfrm>
            <a:off x="7567748" y="0"/>
            <a:ext cx="4624252" cy="2120929"/>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E8AC800-E53D-4B06-DE12-A4F19DF1402B}"/>
              </a:ext>
            </a:extLst>
          </p:cNvPr>
          <p:cNvSpPr txBox="1"/>
          <p:nvPr/>
        </p:nvSpPr>
        <p:spPr>
          <a:xfrm>
            <a:off x="923107" y="1359048"/>
            <a:ext cx="7933510" cy="4154984"/>
          </a:xfrm>
          <a:prstGeom prst="rect">
            <a:avLst/>
          </a:prstGeom>
          <a:noFill/>
        </p:spPr>
        <p:txBody>
          <a:bodyPr wrap="square">
            <a:spAutoFit/>
          </a:bodyPr>
          <a:lstStyle/>
          <a:p>
            <a:r>
              <a:rPr lang="en-US" sz="2400" b="0" i="0" dirty="0" err="1">
                <a:solidFill>
                  <a:srgbClr val="2E2E2E"/>
                </a:solidFill>
                <a:effectLst/>
                <a:latin typeface="NexusSerif"/>
              </a:rPr>
              <a:t>Fordele</a:t>
            </a:r>
            <a:endParaRPr lang="en-US" sz="2400" b="0" i="0" dirty="0">
              <a:solidFill>
                <a:srgbClr val="2E2E2E"/>
              </a:solidFill>
              <a:effectLst/>
              <a:latin typeface="NexusSerif"/>
            </a:endParaRPr>
          </a:p>
          <a:p>
            <a:endParaRPr lang="en-US" sz="2400" dirty="0">
              <a:solidFill>
                <a:srgbClr val="2E2E2E"/>
              </a:solidFill>
              <a:latin typeface="NexusSerif"/>
            </a:endParaRPr>
          </a:p>
          <a:p>
            <a:r>
              <a:rPr lang="en-US" sz="2400" b="0" i="0" dirty="0">
                <a:solidFill>
                  <a:srgbClr val="2E2E2E"/>
                </a:solidFill>
                <a:effectLst/>
                <a:latin typeface="NexusSerif"/>
              </a:rPr>
              <a:t>Sundhedsmæss</a:t>
            </a:r>
            <a:r>
              <a:rPr lang="en-US" sz="2400" dirty="0">
                <a:solidFill>
                  <a:srgbClr val="2E2E2E"/>
                </a:solidFill>
                <a:latin typeface="NexusSerif"/>
              </a:rPr>
              <a:t>ige: </a:t>
            </a:r>
          </a:p>
          <a:p>
            <a:pPr marL="285750" indent="-285750">
              <a:buFontTx/>
              <a:buChar char="-"/>
            </a:pPr>
            <a:r>
              <a:rPr lang="en-US" sz="2400" dirty="0" err="1">
                <a:solidFill>
                  <a:srgbClr val="2E2E2E"/>
                </a:solidFill>
                <a:latin typeface="NexusSerif"/>
              </a:rPr>
              <a:t>Biotilgængelig</a:t>
            </a:r>
            <a:r>
              <a:rPr lang="en-US" sz="2400" dirty="0">
                <a:solidFill>
                  <a:srgbClr val="2E2E2E"/>
                </a:solidFill>
                <a:latin typeface="NexusSerif"/>
              </a:rPr>
              <a:t> protein</a:t>
            </a:r>
          </a:p>
          <a:p>
            <a:pPr marL="285750" indent="-285750">
              <a:buFontTx/>
              <a:buChar char="-"/>
            </a:pPr>
            <a:r>
              <a:rPr lang="en-US" sz="2400" b="0" i="0" dirty="0" err="1">
                <a:solidFill>
                  <a:srgbClr val="2E2E2E"/>
                </a:solidFill>
                <a:effectLst/>
                <a:latin typeface="NexusSerif"/>
              </a:rPr>
              <a:t>Stimulerer</a:t>
            </a:r>
            <a:r>
              <a:rPr lang="en-US" sz="2400" b="0" i="0" dirty="0">
                <a:solidFill>
                  <a:srgbClr val="2E2E2E"/>
                </a:solidFill>
                <a:effectLst/>
                <a:latin typeface="NexusSerif"/>
              </a:rPr>
              <a:t> </a:t>
            </a:r>
            <a:r>
              <a:rPr lang="en-US" sz="2400" b="0" i="0" dirty="0" err="1">
                <a:solidFill>
                  <a:srgbClr val="2E2E2E"/>
                </a:solidFill>
                <a:effectLst/>
                <a:latin typeface="NexusSerif"/>
              </a:rPr>
              <a:t>muskel</a:t>
            </a:r>
            <a:r>
              <a:rPr lang="en-US" sz="2400" b="0" i="0" dirty="0">
                <a:solidFill>
                  <a:srgbClr val="2E2E2E"/>
                </a:solidFill>
                <a:effectLst/>
                <a:latin typeface="NexusSerif"/>
              </a:rPr>
              <a:t> protein synthesis </a:t>
            </a:r>
          </a:p>
          <a:p>
            <a:endParaRPr lang="en-US" sz="2400" dirty="0">
              <a:solidFill>
                <a:srgbClr val="2E2E2E"/>
              </a:solidFill>
              <a:latin typeface="NexusSerif"/>
            </a:endParaRPr>
          </a:p>
          <a:p>
            <a:pPr marL="285750" indent="-285750">
              <a:buFontTx/>
              <a:buChar char="-"/>
            </a:pPr>
            <a:r>
              <a:rPr lang="en-US" sz="2400" b="0" i="0" dirty="0">
                <a:solidFill>
                  <a:srgbClr val="2E2E2E"/>
                </a:solidFill>
                <a:effectLst/>
                <a:latin typeface="NexusSerif"/>
              </a:rPr>
              <a:t>Energy </a:t>
            </a:r>
            <a:r>
              <a:rPr lang="en-US" sz="2400" b="0" i="0" dirty="0" err="1">
                <a:solidFill>
                  <a:srgbClr val="2E2E2E"/>
                </a:solidFill>
                <a:effectLst/>
                <a:latin typeface="NexusSerif"/>
              </a:rPr>
              <a:t>optagelse</a:t>
            </a:r>
            <a:r>
              <a:rPr lang="en-US" sz="2400" b="0" i="0" dirty="0">
                <a:solidFill>
                  <a:srgbClr val="2E2E2E"/>
                </a:solidFill>
                <a:effectLst/>
                <a:latin typeface="NexusSerif"/>
              </a:rPr>
              <a:t> intake</a:t>
            </a:r>
          </a:p>
          <a:p>
            <a:pPr marL="285750" indent="-285750">
              <a:buFontTx/>
              <a:buChar char="-"/>
            </a:pPr>
            <a:r>
              <a:rPr lang="en-US" sz="2400" dirty="0" err="1">
                <a:solidFill>
                  <a:srgbClr val="2E2E2E"/>
                </a:solidFill>
                <a:latin typeface="NexusSerif"/>
              </a:rPr>
              <a:t>Mæthedsfølelse</a:t>
            </a:r>
            <a:endParaRPr lang="en-US" sz="2400" b="0" i="0" dirty="0">
              <a:solidFill>
                <a:srgbClr val="2E2E2E"/>
              </a:solidFill>
              <a:effectLst/>
              <a:latin typeface="NexusSerif"/>
            </a:endParaRPr>
          </a:p>
          <a:p>
            <a:pPr marL="742950" lvl="1" indent="-285750">
              <a:buFontTx/>
              <a:buChar char="-"/>
            </a:pPr>
            <a:r>
              <a:rPr lang="en-US" sz="2400" b="0" i="0" dirty="0">
                <a:solidFill>
                  <a:srgbClr val="2E2E2E"/>
                </a:solidFill>
                <a:effectLst/>
                <a:latin typeface="NexusSerif"/>
              </a:rPr>
              <a:t>glucose og insulin </a:t>
            </a:r>
            <a:r>
              <a:rPr lang="en-US" sz="2400" b="0" i="0" dirty="0" err="1">
                <a:solidFill>
                  <a:srgbClr val="2E2E2E"/>
                </a:solidFill>
                <a:effectLst/>
                <a:latin typeface="NexusSerif"/>
              </a:rPr>
              <a:t>regulering</a:t>
            </a:r>
            <a:endParaRPr lang="en-US" sz="2400" b="0" i="0" dirty="0">
              <a:solidFill>
                <a:srgbClr val="2E2E2E"/>
              </a:solidFill>
              <a:effectLst/>
              <a:latin typeface="NexusSerif"/>
            </a:endParaRPr>
          </a:p>
          <a:p>
            <a:pPr lvl="1"/>
            <a:endParaRPr lang="en-US" sz="2400" b="0" i="0" dirty="0">
              <a:solidFill>
                <a:srgbClr val="2E2E2E"/>
              </a:solidFill>
              <a:effectLst/>
              <a:latin typeface="NexusSerif"/>
            </a:endParaRPr>
          </a:p>
          <a:p>
            <a:endParaRPr lang="en-US" sz="2400" dirty="0">
              <a:solidFill>
                <a:srgbClr val="2E2E2E"/>
              </a:solidFill>
              <a:latin typeface="NexusSerif"/>
            </a:endParaRPr>
          </a:p>
        </p:txBody>
      </p:sp>
      <p:sp>
        <p:nvSpPr>
          <p:cNvPr id="20" name="TextBox 19">
            <a:extLst>
              <a:ext uri="{FF2B5EF4-FFF2-40B4-BE49-F238E27FC236}">
                <a16:creationId xmlns:a16="http://schemas.microsoft.com/office/drawing/2014/main" id="{3BCA280A-F53A-8A19-1691-790A4E768D80}"/>
              </a:ext>
            </a:extLst>
          </p:cNvPr>
          <p:cNvSpPr txBox="1"/>
          <p:nvPr/>
        </p:nvSpPr>
        <p:spPr>
          <a:xfrm>
            <a:off x="2812868" y="235973"/>
            <a:ext cx="2481943" cy="553998"/>
          </a:xfrm>
          <a:prstGeom prst="rect">
            <a:avLst/>
          </a:prstGeom>
          <a:noFill/>
        </p:spPr>
        <p:txBody>
          <a:bodyPr wrap="square">
            <a:spAutoFit/>
          </a:bodyPr>
          <a:lstStyle/>
          <a:p>
            <a:r>
              <a:rPr lang="en-US" sz="3000" b="1" i="0" dirty="0">
                <a:solidFill>
                  <a:srgbClr val="2E2E2E"/>
                </a:solidFill>
                <a:effectLst/>
                <a:latin typeface="NexusSerif"/>
              </a:rPr>
              <a:t>Mycoprotein</a:t>
            </a:r>
            <a:endParaRPr lang="da-DK" sz="3000" b="1" dirty="0"/>
          </a:p>
        </p:txBody>
      </p:sp>
      <p:sp>
        <p:nvSpPr>
          <p:cNvPr id="5" name="TextBox 4">
            <a:extLst>
              <a:ext uri="{FF2B5EF4-FFF2-40B4-BE49-F238E27FC236}">
                <a16:creationId xmlns:a16="http://schemas.microsoft.com/office/drawing/2014/main" id="{3EE9A1CF-0229-8CED-4579-C5F3CB745ABA}"/>
              </a:ext>
            </a:extLst>
          </p:cNvPr>
          <p:cNvSpPr txBox="1"/>
          <p:nvPr/>
        </p:nvSpPr>
        <p:spPr>
          <a:xfrm>
            <a:off x="6574971" y="2700383"/>
            <a:ext cx="5329645" cy="1938992"/>
          </a:xfrm>
          <a:prstGeom prst="rect">
            <a:avLst/>
          </a:prstGeom>
          <a:noFill/>
        </p:spPr>
        <p:txBody>
          <a:bodyPr wrap="square">
            <a:spAutoFit/>
          </a:bodyPr>
          <a:lstStyle/>
          <a:p>
            <a:r>
              <a:rPr lang="en-US" sz="2400" b="0" i="0" dirty="0" err="1">
                <a:solidFill>
                  <a:srgbClr val="2E2E2E"/>
                </a:solidFill>
                <a:effectLst/>
                <a:latin typeface="NexusSerif"/>
              </a:rPr>
              <a:t>Miljømæssig</a:t>
            </a:r>
            <a:r>
              <a:rPr lang="en-US" sz="2400" dirty="0">
                <a:solidFill>
                  <a:srgbClr val="2E2E2E"/>
                </a:solidFill>
                <a:latin typeface="NexusSerif"/>
              </a:rPr>
              <a:t>: </a:t>
            </a:r>
          </a:p>
          <a:p>
            <a:pPr marL="285750" indent="-285750">
              <a:buFontTx/>
              <a:buChar char="-"/>
            </a:pPr>
            <a:r>
              <a:rPr lang="en-US" sz="2400" dirty="0" err="1">
                <a:solidFill>
                  <a:srgbClr val="2E2E2E"/>
                </a:solidFill>
                <a:latin typeface="NexusSerif"/>
              </a:rPr>
              <a:t>Lavt</a:t>
            </a:r>
            <a:r>
              <a:rPr lang="en-US" sz="2400" dirty="0">
                <a:solidFill>
                  <a:srgbClr val="2E2E2E"/>
                </a:solidFill>
                <a:latin typeface="NexusSerif"/>
              </a:rPr>
              <a:t> land og </a:t>
            </a:r>
            <a:r>
              <a:rPr lang="en-US" sz="2400" dirty="0" err="1">
                <a:solidFill>
                  <a:srgbClr val="2E2E2E"/>
                </a:solidFill>
                <a:latin typeface="NexusSerif"/>
              </a:rPr>
              <a:t>vand</a:t>
            </a:r>
            <a:r>
              <a:rPr lang="en-US" sz="2400" dirty="0">
                <a:solidFill>
                  <a:srgbClr val="2E2E2E"/>
                </a:solidFill>
                <a:latin typeface="NexusSerif"/>
              </a:rPr>
              <a:t> </a:t>
            </a:r>
            <a:r>
              <a:rPr lang="en-US" sz="2400" dirty="0" err="1">
                <a:solidFill>
                  <a:srgbClr val="2E2E2E"/>
                </a:solidFill>
                <a:latin typeface="NexusSerif"/>
              </a:rPr>
              <a:t>forbrug</a:t>
            </a:r>
            <a:r>
              <a:rPr lang="en-US" sz="2400" dirty="0">
                <a:solidFill>
                  <a:srgbClr val="2E2E2E"/>
                </a:solidFill>
                <a:latin typeface="NexusSerif"/>
              </a:rPr>
              <a:t> vs. </a:t>
            </a:r>
            <a:r>
              <a:rPr lang="en-US" sz="2400" dirty="0" err="1">
                <a:solidFill>
                  <a:srgbClr val="2E2E2E"/>
                </a:solidFill>
                <a:latin typeface="NexusSerif"/>
              </a:rPr>
              <a:t>animalsk</a:t>
            </a:r>
            <a:endParaRPr lang="en-US" sz="2400" dirty="0">
              <a:solidFill>
                <a:srgbClr val="2E2E2E"/>
              </a:solidFill>
              <a:latin typeface="NexusSerif"/>
            </a:endParaRPr>
          </a:p>
          <a:p>
            <a:pPr marL="285750" indent="-285750">
              <a:buFontTx/>
              <a:buChar char="-"/>
            </a:pPr>
            <a:r>
              <a:rPr lang="en-US" sz="2400" dirty="0" err="1">
                <a:solidFill>
                  <a:srgbClr val="2E2E2E"/>
                </a:solidFill>
                <a:latin typeface="NexusSerif"/>
              </a:rPr>
              <a:t>Reduceret</a:t>
            </a:r>
            <a:r>
              <a:rPr lang="en-US" sz="2400" dirty="0">
                <a:solidFill>
                  <a:srgbClr val="2E2E2E"/>
                </a:solidFill>
                <a:latin typeface="NexusSerif"/>
              </a:rPr>
              <a:t> CO</a:t>
            </a:r>
            <a:r>
              <a:rPr lang="en-US" sz="2400" baseline="-25000" dirty="0">
                <a:solidFill>
                  <a:srgbClr val="2E2E2E"/>
                </a:solidFill>
                <a:latin typeface="NexusSerif"/>
              </a:rPr>
              <a:t>2</a:t>
            </a:r>
            <a:r>
              <a:rPr lang="en-US" sz="2400" dirty="0">
                <a:solidFill>
                  <a:srgbClr val="2E2E2E"/>
                </a:solidFill>
                <a:latin typeface="NexusSerif"/>
              </a:rPr>
              <a:t>-aftryk</a:t>
            </a:r>
          </a:p>
          <a:p>
            <a:pPr marL="285750" indent="-285750">
              <a:buFontTx/>
              <a:buChar char="-"/>
            </a:pPr>
            <a:r>
              <a:rPr lang="en-US" sz="2400" dirty="0" err="1">
                <a:solidFill>
                  <a:srgbClr val="2E2E2E"/>
                </a:solidFill>
                <a:latin typeface="NexusSerif"/>
              </a:rPr>
              <a:t>Dyrkes</a:t>
            </a:r>
            <a:r>
              <a:rPr lang="en-US" sz="2400" dirty="0">
                <a:solidFill>
                  <a:srgbClr val="2E2E2E"/>
                </a:solidFill>
                <a:latin typeface="NexusSerif"/>
              </a:rPr>
              <a:t> </a:t>
            </a:r>
            <a:r>
              <a:rPr lang="en-US" sz="2400" dirty="0" err="1">
                <a:solidFill>
                  <a:srgbClr val="2E2E2E"/>
                </a:solidFill>
                <a:latin typeface="NexusSerif"/>
              </a:rPr>
              <a:t>på</a:t>
            </a:r>
            <a:r>
              <a:rPr lang="en-US" sz="2400" dirty="0">
                <a:solidFill>
                  <a:srgbClr val="2E2E2E"/>
                </a:solidFill>
                <a:latin typeface="NexusSerif"/>
              </a:rPr>
              <a:t> </a:t>
            </a:r>
            <a:r>
              <a:rPr lang="en-US" sz="2400" dirty="0" err="1">
                <a:solidFill>
                  <a:srgbClr val="2E2E2E"/>
                </a:solidFill>
                <a:latin typeface="NexusSerif"/>
              </a:rPr>
              <a:t>sukker</a:t>
            </a:r>
            <a:r>
              <a:rPr lang="en-US" sz="2400" dirty="0">
                <a:solidFill>
                  <a:srgbClr val="2E2E2E"/>
                </a:solidFill>
                <a:latin typeface="NexusSerif"/>
              </a:rPr>
              <a:t> og </a:t>
            </a:r>
            <a:r>
              <a:rPr lang="en-US" sz="2400" dirty="0" err="1">
                <a:solidFill>
                  <a:srgbClr val="2E2E2E"/>
                </a:solidFill>
                <a:latin typeface="NexusSerif"/>
              </a:rPr>
              <a:t>reststrømme</a:t>
            </a:r>
            <a:r>
              <a:rPr lang="en-US" sz="2400" dirty="0">
                <a:solidFill>
                  <a:srgbClr val="2E2E2E"/>
                </a:solidFill>
                <a:latin typeface="NexusSerif"/>
              </a:rPr>
              <a:t> (?)</a:t>
            </a:r>
          </a:p>
          <a:p>
            <a:pPr marL="285750" indent="-285750">
              <a:buFontTx/>
              <a:buChar char="-"/>
            </a:pPr>
            <a:r>
              <a:rPr lang="en-US" sz="2400" dirty="0" err="1">
                <a:solidFill>
                  <a:srgbClr val="2E2E2E"/>
                </a:solidFill>
                <a:latin typeface="NexusSerif"/>
              </a:rPr>
              <a:t>Kort</a:t>
            </a:r>
            <a:r>
              <a:rPr lang="en-US" sz="2400" dirty="0">
                <a:solidFill>
                  <a:srgbClr val="2E2E2E"/>
                </a:solidFill>
                <a:latin typeface="NexusSerif"/>
              </a:rPr>
              <a:t> </a:t>
            </a:r>
            <a:r>
              <a:rPr lang="en-US" sz="2400" dirty="0" err="1">
                <a:solidFill>
                  <a:srgbClr val="2E2E2E"/>
                </a:solidFill>
                <a:latin typeface="NexusSerif"/>
              </a:rPr>
              <a:t>dyrkningstid</a:t>
            </a:r>
            <a:endParaRPr lang="da-DK" sz="2400" dirty="0"/>
          </a:p>
        </p:txBody>
      </p:sp>
      <p:pic>
        <p:nvPicPr>
          <p:cNvPr id="12290" name="Picture 2" descr="Introducing Rhiza: The Better Meat Co completes construction of  'substantial' mycoprotein production facility in Sacramento">
            <a:extLst>
              <a:ext uri="{FF2B5EF4-FFF2-40B4-BE49-F238E27FC236}">
                <a16:creationId xmlns:a16="http://schemas.microsoft.com/office/drawing/2014/main" id="{9B75B485-A6AF-30D4-75CB-CC3FF64E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6409" y="4807130"/>
            <a:ext cx="2648668" cy="183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218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emplafySlideTemplateConfiguration><![CDATA[{"documentContentValidatorConfiguration":{"enableDocumentContentValidator":true,"documentContentValidatorVersion":4},"elementsMetadata":[],"slideId":"637983070738359537","enableDocumentContentUpdater":false,"version":"1.5"}]]></TemplafySlideTemplateConfiguration>
</file>

<file path=customXml/item2.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933153127033749","enableDocumentContentUpdater":true,"version":"1.5"}]]></TemplafySlideTemplateConfiguration>
</file>

<file path=customXml/itemProps1.xml><?xml version="1.0" encoding="utf-8"?>
<ds:datastoreItem xmlns:ds="http://schemas.openxmlformats.org/officeDocument/2006/customXml" ds:itemID="{2DBAA290-D9D7-443F-AA6D-A2DEC1667A9C}">
  <ds:schemaRefs/>
</ds:datastoreItem>
</file>

<file path=customXml/itemProps2.xml><?xml version="1.0" encoding="utf-8"?>
<ds:datastoreItem xmlns:ds="http://schemas.openxmlformats.org/officeDocument/2006/customXml" ds:itemID="{A65A6B96-6D86-489A-9797-E13081954DC7}">
  <ds:schemaRefs/>
</ds:datastoreItem>
</file>

<file path=customXml/itemProps3.xml><?xml version="1.0" encoding="utf-8"?>
<ds:datastoreItem xmlns:ds="http://schemas.openxmlformats.org/officeDocument/2006/customXml" ds:itemID="{A47F02F6-50F9-4EAC-A2BB-A10EFD33BA7E}">
  <ds:schemaRefs/>
</ds:datastoreItem>
</file>

<file path=customXml/itemProps4.xml><?xml version="1.0" encoding="utf-8"?>
<ds:datastoreItem xmlns:ds="http://schemas.openxmlformats.org/officeDocument/2006/customXml" ds:itemID="{B63F4F76-5768-4323-AB50-49A7140A76FB}">
  <ds:schemaRefs/>
</ds:datastoreItem>
</file>

<file path=docProps/app.xml><?xml version="1.0" encoding="utf-8"?>
<Properties xmlns="http://schemas.openxmlformats.org/officeDocument/2006/extended-properties" xmlns:vt="http://schemas.openxmlformats.org/officeDocument/2006/docPropsVTypes">
  <Template>Office Theme</Template>
  <TotalTime>1591</TotalTime>
  <Words>489</Words>
  <Application>Microsoft Office PowerPoint</Application>
  <PresentationFormat>Widescreen</PresentationFormat>
  <Paragraphs>152</Paragraphs>
  <Slides>18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NexusSerif</vt:lpstr>
      <vt:lpstr>Nirmala UI</vt:lpstr>
      <vt:lpstr>Open Sans</vt:lpstr>
      <vt:lpstr>Open Sans Light</vt:lpstr>
      <vt:lpstr>proxima-nova</vt:lpstr>
      <vt:lpstr>Office Theme</vt:lpstr>
      <vt:lpstr>FØDEVARER MATERIALER ENERGI  …FOR EN BEDRE FREMTID</vt:lpstr>
      <vt:lpstr>PowerPoint Presentation</vt:lpstr>
      <vt:lpstr>Svampe – Nye potentialer i den grønne omstilling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Fermentation: Equipment 2023</vt:lpstr>
      <vt:lpstr>PowerPoint Presentation</vt:lpstr>
      <vt:lpstr>PowerPoint Presentation</vt:lpstr>
      <vt:lpstr>PowerPoint Presentation</vt:lpstr>
      <vt:lpstr>PowerPoint Presentation</vt:lpstr>
      <vt:lpstr>PowerPoint Presentation</vt:lpstr>
      <vt:lpstr>Mange tak for jeres opmærksomhed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Mycoprotein was first discovered in the 1960s, yet today, its consumption and applications within the food industry continue to grow. This protein is derived from the soil-dwelling fungusÂ Fusarium venenatumÂ A3/5 and is used to produce mycoprotein found in Quornâ€”the leading fungal-derived protein source that is commercially available for consumption of human globally. Consumers are seeking alternative proteinsâ€”a shift driven by expanding global populations and mounting concerns about animal welfare, human and environmental health. The evidence-base for mycoprotein and its roles in promoting benefits to human health are well-established. It is a complete protein that is both bioavailable and to stimulate muscle protein synthesis post-exercise. Its consumption has been further linked to improved lipoprotein profiles, energy intake, and satiety levels, as well as potential benefits for glucose and insulin regulation. Increasingly, consumers are paying more attention to the environmental impacts of the foods they choose. Mycoprotein performs particularly well from this perspective, using significantly less land and water for production than animal-derived protein sources, contributing to its lower carbon footprint. Commercial mycoprotein production is also forecast to be net positive by 2030, thus putting more back into society, the global environment, and the economy than is taken out. In the foreseeable future, mycoprotein consumption is projected to grow. It is envisioned to be consumed more frequently by reducetarians and flexitarians, the vegan market, generation alpha, the aged, and the environmentally aware. Given rising awareness of fungal biotechnology as a natural means of tackling contemporary problems, it is hoped that fungal protein will become increasingly recognized within food-based dietary guidelines. Given accruing science it is also likely that mycoprotein will be consumed for â€œfunctional healthâ€ and as part of future preventative health care. For example, its consumption could help to regulate appetite, satiety and subsequ</dc:title>
  <dc:creator>Anne Christine Steenkjær Hastrup</dc:creator>
  <cp:lastModifiedBy>Anne Christine Steenkjær Hastrup</cp:lastModifiedBy>
  <cp:revision>9</cp:revision>
  <dcterms:created xsi:type="dcterms:W3CDTF">2022-11-01T06:24:30Z</dcterms:created>
  <dcterms:modified xsi:type="dcterms:W3CDTF">2022-11-02T12:17:32Z</dcterms:modified>
</cp:coreProperties>
</file>